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856" r:id="rId2"/>
  </p:sldMasterIdLst>
  <p:notesMasterIdLst>
    <p:notesMasterId r:id="rId29"/>
  </p:notesMasterIdLst>
  <p:sldIdLst>
    <p:sldId id="256" r:id="rId3"/>
    <p:sldId id="257" r:id="rId4"/>
    <p:sldId id="267" r:id="rId5"/>
    <p:sldId id="266" r:id="rId6"/>
    <p:sldId id="265" r:id="rId7"/>
    <p:sldId id="268" r:id="rId8"/>
    <p:sldId id="269" r:id="rId9"/>
    <p:sldId id="270" r:id="rId10"/>
    <p:sldId id="271" r:id="rId11"/>
    <p:sldId id="272" r:id="rId12"/>
    <p:sldId id="288" r:id="rId13"/>
    <p:sldId id="290" r:id="rId14"/>
    <p:sldId id="273" r:id="rId15"/>
    <p:sldId id="274" r:id="rId16"/>
    <p:sldId id="284" r:id="rId17"/>
    <p:sldId id="289" r:id="rId18"/>
    <p:sldId id="276" r:id="rId19"/>
    <p:sldId id="275" r:id="rId20"/>
    <p:sldId id="277" r:id="rId21"/>
    <p:sldId id="285" r:id="rId22"/>
    <p:sldId id="279" r:id="rId23"/>
    <p:sldId id="280" r:id="rId24"/>
    <p:sldId id="286" r:id="rId25"/>
    <p:sldId id="287" r:id="rId26"/>
    <p:sldId id="281" r:id="rId27"/>
    <p:sldId id="282" r:id="rId28"/>
  </p:sldIdLst>
  <p:sldSz cx="12192000" cy="6858000"/>
  <p:notesSz cx="6858000" cy="9144000"/>
  <p:defaultTextStyle>
    <a:defPPr>
      <a:defRPr lang="en-US"/>
    </a:defPPr>
    <a:lvl1pPr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56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28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00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7213" indent="1588" algn="l" defTabSz="912813"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795F09-EABC-AC23-8773-76ECDB286C7E}" v="76" dt="2025-10-24T05:53:03.143"/>
    <p1510:client id="{47C45E6C-2B99-0289-773B-094284CB998F}" v="425" dt="2025-10-24T18:33:30.118"/>
    <p1510:client id="{B676831E-D099-3D4F-9826-EA82F4471E0F}" v="806" dt="2025-10-24T17:46:21.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3F2F088-7BAA-DE48-B47F-079F5E99221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defTabSz="914377" eaLnBrk="1" fontAlgn="auto" hangingPunct="1">
              <a:spcBef>
                <a:spcPts val="0"/>
              </a:spcBef>
              <a:spcAft>
                <a:spcPts val="0"/>
              </a:spcAft>
              <a:defRPr sz="1200" b="0" i="0">
                <a:latin typeface="Helvetica" pitchFamily="2" charset="0"/>
              </a:defRPr>
            </a:lvl1pPr>
          </a:lstStyle>
          <a:p>
            <a:pPr>
              <a:defRPr/>
            </a:pPr>
            <a:endParaRPr lang="en-US"/>
          </a:p>
        </p:txBody>
      </p:sp>
      <p:sp>
        <p:nvSpPr>
          <p:cNvPr id="3" name="Date Placeholder 2">
            <a:extLst>
              <a:ext uri="{FF2B5EF4-FFF2-40B4-BE49-F238E27FC236}">
                <a16:creationId xmlns:a16="http://schemas.microsoft.com/office/drawing/2014/main" id="{609DB8F4-B80E-4646-A7B4-2FFDC775296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defTabSz="914377" eaLnBrk="1" fontAlgn="auto" hangingPunct="1">
              <a:spcBef>
                <a:spcPts val="0"/>
              </a:spcBef>
              <a:spcAft>
                <a:spcPts val="0"/>
              </a:spcAft>
              <a:defRPr sz="1200" b="0" i="0">
                <a:latin typeface="Helvetica" pitchFamily="2" charset="0"/>
              </a:defRPr>
            </a:lvl1pPr>
          </a:lstStyle>
          <a:p>
            <a:pPr>
              <a:defRPr/>
            </a:pPr>
            <a:fld id="{0579B91A-EE84-5D4B-87C8-F9573C79E314}" type="datetimeFigureOut">
              <a:rPr lang="en-US"/>
              <a:pPr>
                <a:defRPr/>
              </a:pPr>
              <a:t>10/24/2025</a:t>
            </a:fld>
            <a:endParaRPr lang="en-US"/>
          </a:p>
        </p:txBody>
      </p:sp>
      <p:sp>
        <p:nvSpPr>
          <p:cNvPr id="4" name="Slide Image Placeholder 3">
            <a:extLst>
              <a:ext uri="{FF2B5EF4-FFF2-40B4-BE49-F238E27FC236}">
                <a16:creationId xmlns:a16="http://schemas.microsoft.com/office/drawing/2014/main" id="{2C25A34D-1DBF-AA47-AF3D-4D66B4836C2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5859BF9E-F2F1-6C49-994E-B5C76A90BE8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7029128-3365-5F4D-9962-B8B99989C6EE}"/>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defTabSz="914377" eaLnBrk="1" fontAlgn="auto" hangingPunct="1">
              <a:spcBef>
                <a:spcPts val="0"/>
              </a:spcBef>
              <a:spcAft>
                <a:spcPts val="0"/>
              </a:spcAft>
              <a:defRPr sz="1200" b="0" i="0">
                <a:latin typeface="Helvetica" pitchFamily="2" charset="0"/>
              </a:defRPr>
            </a:lvl1pPr>
          </a:lstStyle>
          <a:p>
            <a:pPr>
              <a:defRPr/>
            </a:pPr>
            <a:endParaRPr lang="en-US"/>
          </a:p>
        </p:txBody>
      </p:sp>
      <p:sp>
        <p:nvSpPr>
          <p:cNvPr id="7" name="Slide Number Placeholder 6">
            <a:extLst>
              <a:ext uri="{FF2B5EF4-FFF2-40B4-BE49-F238E27FC236}">
                <a16:creationId xmlns:a16="http://schemas.microsoft.com/office/drawing/2014/main" id="{5BCC53F2-F83F-6947-ABDF-27706EDC5CC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defTabSz="914377" eaLnBrk="1" fontAlgn="auto" hangingPunct="1">
              <a:spcBef>
                <a:spcPts val="0"/>
              </a:spcBef>
              <a:spcAft>
                <a:spcPts val="0"/>
              </a:spcAft>
              <a:defRPr sz="1200" b="0" i="0">
                <a:latin typeface="Helvetica" pitchFamily="2" charset="0"/>
              </a:defRPr>
            </a:lvl1pPr>
          </a:lstStyle>
          <a:p>
            <a:pPr>
              <a:defRPr/>
            </a:pPr>
            <a:fld id="{2550DFEC-E11E-2047-96B4-DF4A9DA2F65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1pPr>
    <a:lvl2pPr marL="455613"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2pPr>
    <a:lvl3pPr marL="912813"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3pPr>
    <a:lvl4pPr marL="1370013"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4pPr>
    <a:lvl5pPr marL="1827213" algn="l" defTabSz="912813" rtl="0" eaLnBrk="0" fontAlgn="base" hangingPunct="0">
      <a:spcBef>
        <a:spcPct val="30000"/>
      </a:spcBef>
      <a:spcAft>
        <a:spcPct val="0"/>
      </a:spcAft>
      <a:defRPr sz="1200" kern="1200">
        <a:solidFill>
          <a:schemeClr val="tx1"/>
        </a:solidFill>
        <a:latin typeface="Helvetica" pitchFamily="2" charset="0"/>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White">
    <p:spTree>
      <p:nvGrpSpPr>
        <p:cNvPr id="1" name=""/>
        <p:cNvGrpSpPr/>
        <p:nvPr/>
      </p:nvGrpSpPr>
      <p:grpSpPr>
        <a:xfrm>
          <a:off x="0" y="0"/>
          <a:ext cx="0" cy="0"/>
          <a:chOff x="0" y="0"/>
          <a:chExt cx="0" cy="0"/>
        </a:xfrm>
      </p:grpSpPr>
      <p:sp>
        <p:nvSpPr>
          <p:cNvPr id="3" name="Content Placeholder 2"/>
          <p:cNvSpPr>
            <a:spLocks noGrp="1"/>
          </p:cNvSpPr>
          <p:nvPr>
            <p:ph idx="1"/>
          </p:nvPr>
        </p:nvSpPr>
        <p:spPr>
          <a:xfrm>
            <a:off x="546101" y="3645157"/>
            <a:ext cx="9871710" cy="976289"/>
          </a:xfrm>
        </p:spPr>
        <p:txBody>
          <a:bodyPr/>
          <a:lstStyle>
            <a:lvl1pPr>
              <a:defRPr sz="2400"/>
            </a:lvl1pPr>
            <a:lvl2pPr>
              <a:defRPr sz="2000"/>
            </a:lvl2pPr>
            <a:lvl3pPr>
              <a:defRPr sz="1800"/>
            </a:lvl3pPr>
            <a:lvl4pPr>
              <a:defRPr sz="1800"/>
            </a:lvl4pPr>
            <a:lvl5pPr>
              <a:defRPr sz="1800"/>
            </a:lvl5pPr>
          </a:lstStyle>
          <a:p>
            <a:pPr lvl="0"/>
            <a:r>
              <a:rPr lang="en-US"/>
              <a:t>Click to edit Master text styles</a:t>
            </a:r>
          </a:p>
        </p:txBody>
      </p:sp>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
        <p:nvSpPr>
          <p:cNvPr id="8" name="Text Placeholder 7">
            <a:extLst>
              <a:ext uri="{FF2B5EF4-FFF2-40B4-BE49-F238E27FC236}">
                <a16:creationId xmlns:a16="http://schemas.microsoft.com/office/drawing/2014/main" id="{054379F0-92D2-B849-85CF-D31BEFCCA5EC}"/>
              </a:ext>
            </a:extLst>
          </p:cNvPr>
          <p:cNvSpPr>
            <a:spLocks noGrp="1"/>
          </p:cNvSpPr>
          <p:nvPr>
            <p:ph type="body" sz="quarter" idx="13"/>
          </p:nvPr>
        </p:nvSpPr>
        <p:spPr>
          <a:xfrm>
            <a:off x="537210" y="2729401"/>
            <a:ext cx="10813709" cy="914400"/>
          </a:xfrm>
        </p:spPr>
        <p:txBody>
          <a:bodyPr/>
          <a:lstStyle>
            <a:lvl1pPr>
              <a:defRPr sz="4800" b="1"/>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227854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98638"/>
            <a:ext cx="5972148" cy="482248"/>
          </a:xfrm>
          <a:prstGeom prst="rect">
            <a:avLst/>
          </a:prstGeom>
          <a:solidFill>
            <a:schemeClr val="tx1"/>
          </a:solidFill>
        </p:spPr>
        <p:txBody>
          <a:bodyPr wrap="none" lIns="822960" rIns="182880" anchor="ctr">
            <a:spAutoFit/>
          </a:bodyPr>
          <a:lstStyle>
            <a:lvl1pPr>
              <a:defRPr sz="2800" b="1">
                <a:solidFill>
                  <a:schemeClr val="accent1">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883920" y="1299845"/>
            <a:ext cx="9883140" cy="4438015"/>
          </a:xfrm>
        </p:spPr>
        <p:txBody>
          <a:bodyPr numCol="3" spcCol="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621399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98638"/>
            <a:ext cx="5972148" cy="482248"/>
          </a:xfrm>
          <a:prstGeom prst="rect">
            <a:avLst/>
          </a:prstGeom>
          <a:solidFill>
            <a:schemeClr val="tx1"/>
          </a:solidFill>
        </p:spPr>
        <p:txBody>
          <a:bodyPr wrap="none" lIns="822960" rIns="182880" anchor="ctr">
            <a:spAutoFit/>
          </a:bodyPr>
          <a:lstStyle>
            <a:lvl1pPr>
              <a:defRPr sz="2800" b="1">
                <a:solidFill>
                  <a:schemeClr val="accent1">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571500" y="1299845"/>
            <a:ext cx="2788920" cy="4438015"/>
          </a:xfrm>
        </p:spPr>
        <p:txBody>
          <a:bodyPr anchor="ctr"/>
          <a:lstStyle>
            <a:lvl1pPr algn="ctr">
              <a:defRPr b="1"/>
            </a:lvl1pPr>
          </a:lstStyle>
          <a:p>
            <a:pPr lvl="0"/>
            <a:r>
              <a:rPr lang="en-US"/>
              <a:t>Click to edit Master text styles</a:t>
            </a:r>
          </a:p>
        </p:txBody>
      </p:sp>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
        <p:nvSpPr>
          <p:cNvPr id="8" name="Content Placeholder 2">
            <a:extLst>
              <a:ext uri="{FF2B5EF4-FFF2-40B4-BE49-F238E27FC236}">
                <a16:creationId xmlns:a16="http://schemas.microsoft.com/office/drawing/2014/main" id="{211CB6F5-FD3D-B845-83D7-93F0CEF1FD52}"/>
              </a:ext>
            </a:extLst>
          </p:cNvPr>
          <p:cNvSpPr>
            <a:spLocks noGrp="1"/>
          </p:cNvSpPr>
          <p:nvPr>
            <p:ph idx="13"/>
          </p:nvPr>
        </p:nvSpPr>
        <p:spPr>
          <a:xfrm>
            <a:off x="3741420" y="1299845"/>
            <a:ext cx="7037070" cy="4438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2981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98606"/>
            <a:ext cx="5972148" cy="482312"/>
          </a:xfrm>
          <a:prstGeom prst="rect">
            <a:avLst/>
          </a:prstGeom>
          <a:solidFill>
            <a:schemeClr val="tx1"/>
          </a:solidFill>
        </p:spPr>
        <p:txBody>
          <a:bodyPr wrap="none" lIns="822960" rIns="182880" anchor="ctr">
            <a:spAutoFit/>
          </a:bodyPr>
          <a:lstStyle>
            <a:lvl1pPr>
              <a:defRPr sz="2800" b="1">
                <a:solidFill>
                  <a:schemeClr val="accent1">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883920" y="1299845"/>
            <a:ext cx="9871710" cy="4438015"/>
          </a:xfrm>
        </p:spPr>
        <p:txBody>
          <a:bodyPr/>
          <a:lstStyle>
            <a:lvl1pPr>
              <a:defRPr sz="2400"/>
            </a:lvl1pPr>
            <a:lvl2pPr>
              <a:defRPr sz="20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516066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98638"/>
            <a:ext cx="5972148" cy="482248"/>
          </a:xfrm>
          <a:prstGeom prst="rect">
            <a:avLst/>
          </a:prstGeom>
          <a:solidFill>
            <a:schemeClr val="tx1"/>
          </a:solidFill>
        </p:spPr>
        <p:txBody>
          <a:bodyPr wrap="none" lIns="822960" rIns="182880" anchor="ctr">
            <a:spAutoFit/>
          </a:bodyPr>
          <a:lstStyle>
            <a:lvl1pPr>
              <a:defRPr sz="2800" b="1">
                <a:solidFill>
                  <a:schemeClr val="accent1">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883920" y="1299845"/>
            <a:ext cx="9883140" cy="4438015"/>
          </a:xfrm>
        </p:spPr>
        <p:txBody>
          <a:bodyPr numCol="2" spcCol="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885672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98638"/>
            <a:ext cx="5972148" cy="482248"/>
          </a:xfrm>
          <a:prstGeom prst="rect">
            <a:avLst/>
          </a:prstGeom>
          <a:solidFill>
            <a:schemeClr val="tx1"/>
          </a:solidFill>
        </p:spPr>
        <p:txBody>
          <a:bodyPr wrap="none" lIns="822960" rIns="182880" anchor="ctr">
            <a:spAutoFit/>
          </a:bodyPr>
          <a:lstStyle>
            <a:lvl1pPr>
              <a:defRPr sz="2800" b="1">
                <a:solidFill>
                  <a:schemeClr val="accent1">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883920" y="1299845"/>
            <a:ext cx="9883140" cy="4438015"/>
          </a:xfrm>
        </p:spPr>
        <p:txBody>
          <a:bodyPr numCol="3" spcCol="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3213475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98638"/>
            <a:ext cx="5972148" cy="482248"/>
          </a:xfrm>
          <a:prstGeom prst="rect">
            <a:avLst/>
          </a:prstGeom>
          <a:solidFill>
            <a:schemeClr val="tx1"/>
          </a:solidFill>
        </p:spPr>
        <p:txBody>
          <a:bodyPr wrap="none" lIns="822960" rIns="182880" anchor="ctr">
            <a:spAutoFit/>
          </a:bodyPr>
          <a:lstStyle>
            <a:lvl1pPr>
              <a:defRPr sz="2800" b="1">
                <a:solidFill>
                  <a:schemeClr val="accent1">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571500" y="1299845"/>
            <a:ext cx="2800350" cy="4438015"/>
          </a:xfrm>
        </p:spPr>
        <p:txBody>
          <a:bodyPr anchor="ctr"/>
          <a:lstStyle>
            <a:lvl1pPr algn="ctr">
              <a:defRPr b="1"/>
            </a:lvl1pPr>
          </a:lstStyle>
          <a:p>
            <a:pPr lvl="0"/>
            <a:r>
              <a:rPr lang="en-US"/>
              <a:t>Click to edit Master text styles</a:t>
            </a:r>
          </a:p>
        </p:txBody>
      </p:sp>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
        <p:nvSpPr>
          <p:cNvPr id="8" name="Content Placeholder 2">
            <a:extLst>
              <a:ext uri="{FF2B5EF4-FFF2-40B4-BE49-F238E27FC236}">
                <a16:creationId xmlns:a16="http://schemas.microsoft.com/office/drawing/2014/main" id="{211CB6F5-FD3D-B845-83D7-93F0CEF1FD52}"/>
              </a:ext>
            </a:extLst>
          </p:cNvPr>
          <p:cNvSpPr>
            <a:spLocks noGrp="1"/>
          </p:cNvSpPr>
          <p:nvPr>
            <p:ph idx="13"/>
          </p:nvPr>
        </p:nvSpPr>
        <p:spPr>
          <a:xfrm>
            <a:off x="3741420" y="1299845"/>
            <a:ext cx="7037070" cy="4438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1764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906A28-4454-E540-980D-B4F783173F29}"/>
              </a:ext>
            </a:extLst>
          </p:cNvPr>
          <p:cNvPicPr>
            <a:picLocks noChangeAspect="1"/>
          </p:cNvPicPr>
          <p:nvPr/>
        </p:nvPicPr>
        <p:blipFill>
          <a:blip r:embed="rId2" cstate="print">
            <a:duotone>
              <a:schemeClr val="accent4">
                <a:shade val="45000"/>
                <a:satMod val="135000"/>
              </a:schemeClr>
              <a:prstClr val="white"/>
            </a:duotone>
          </a:blip>
          <a:srcRect/>
          <a:stretch/>
        </p:blipFill>
        <p:spPr>
          <a:xfrm>
            <a:off x="10391213" y="6206761"/>
            <a:ext cx="1375059" cy="226885"/>
          </a:xfrm>
          <a:prstGeom prst="rect">
            <a:avLst/>
          </a:prstGeom>
        </p:spPr>
      </p:pic>
      <p:sp>
        <p:nvSpPr>
          <p:cNvPr id="3" name="Footer Placeholder 4">
            <a:extLst>
              <a:ext uri="{FF2B5EF4-FFF2-40B4-BE49-F238E27FC236}">
                <a16:creationId xmlns:a16="http://schemas.microsoft.com/office/drawing/2014/main" id="{C0E43521-C154-2647-A50F-BD549D3E42CF}"/>
              </a:ext>
            </a:extLst>
          </p:cNvPr>
          <p:cNvSpPr txBox="1">
            <a:spLocks/>
          </p:cNvSpPr>
          <p:nvPr/>
        </p:nvSpPr>
        <p:spPr>
          <a:xfrm>
            <a:off x="828675" y="6099175"/>
            <a:ext cx="4114800" cy="365125"/>
          </a:xfrm>
          <a:prstGeom prst="rect">
            <a:avLst/>
          </a:prstGeom>
        </p:spPr>
        <p:txBody>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fontAlgn="auto">
              <a:spcBef>
                <a:spcPts val="0"/>
              </a:spcBef>
              <a:spcAft>
                <a:spcPts val="0"/>
              </a:spcAft>
              <a:defRPr/>
            </a:pPr>
            <a:endParaRPr lang="en-US">
              <a:latin typeface="Helvetica" pitchFamily="2" charset="0"/>
            </a:endParaRPr>
          </a:p>
        </p:txBody>
      </p:sp>
      <p:sp>
        <p:nvSpPr>
          <p:cNvPr id="4" name="Date Placeholder 2">
            <a:extLst>
              <a:ext uri="{FF2B5EF4-FFF2-40B4-BE49-F238E27FC236}">
                <a16:creationId xmlns:a16="http://schemas.microsoft.com/office/drawing/2014/main" id="{26F987DD-1124-8242-B9D8-393FDBCF69CA}"/>
              </a:ext>
            </a:extLst>
          </p:cNvPr>
          <p:cNvSpPr>
            <a:spLocks noGrp="1"/>
          </p:cNvSpPr>
          <p:nvPr>
            <p:ph type="dt" sz="half" idx="10"/>
          </p:nvPr>
        </p:nvSpPr>
        <p:spPr/>
        <p:txBody>
          <a:bodyPr/>
          <a:lstStyle>
            <a:lvl1pPr>
              <a:defRPr/>
            </a:lvl1pPr>
          </a:lstStyle>
          <a:p>
            <a:pPr>
              <a:defRPr/>
            </a:pPr>
            <a:fld id="{D95BC35C-58BC-0E47-B523-57C381FC1FE6}" type="datetime2">
              <a:rPr lang="en-US"/>
              <a:pPr>
                <a:defRPr/>
              </a:pPr>
              <a:t>Friday, October 24, 2025</a:t>
            </a:fld>
            <a:endParaRPr lang="en-US"/>
          </a:p>
        </p:txBody>
      </p:sp>
      <p:sp>
        <p:nvSpPr>
          <p:cNvPr id="5" name="Footer Placeholder 3">
            <a:extLst>
              <a:ext uri="{FF2B5EF4-FFF2-40B4-BE49-F238E27FC236}">
                <a16:creationId xmlns:a16="http://schemas.microsoft.com/office/drawing/2014/main" id="{C5E38263-AA57-F64D-BDCD-EB7CD48DD097}"/>
              </a:ext>
            </a:extLst>
          </p:cNvPr>
          <p:cNvSpPr>
            <a:spLocks noGrp="1"/>
          </p:cNvSpPr>
          <p:nvPr>
            <p:ph type="ftr" sz="quarter" idx="11"/>
          </p:nvPr>
        </p:nvSpPr>
        <p:spPr/>
        <p:txBody>
          <a:bodyPr/>
          <a:lstStyle>
            <a:lvl1pPr>
              <a:defRPr>
                <a:solidFill>
                  <a:schemeClr val="tx1"/>
                </a:solidFill>
              </a:defRPr>
            </a:lvl1pPr>
          </a:lstStyle>
          <a:p>
            <a:pPr>
              <a:defRPr/>
            </a:pPr>
            <a:endParaRPr lang="en-US"/>
          </a:p>
        </p:txBody>
      </p:sp>
      <p:sp>
        <p:nvSpPr>
          <p:cNvPr id="6" name="Slide Number Placeholder 5">
            <a:extLst>
              <a:ext uri="{FF2B5EF4-FFF2-40B4-BE49-F238E27FC236}">
                <a16:creationId xmlns:a16="http://schemas.microsoft.com/office/drawing/2014/main" id="{610954C1-B7AD-934C-AE16-E65815E0B9D9}"/>
              </a:ext>
            </a:extLst>
          </p:cNvPr>
          <p:cNvSpPr>
            <a:spLocks noGrp="1"/>
          </p:cNvSpPr>
          <p:nvPr>
            <p:ph type="sldNum" sz="quarter" idx="12"/>
          </p:nvPr>
        </p:nvSpPr>
        <p:spPr/>
        <p:txBody>
          <a:bodyPr/>
          <a:lstStyle>
            <a:lvl1pPr>
              <a:defRPr/>
            </a:lvl1pPr>
          </a:lstStyle>
          <a:p>
            <a:pPr>
              <a:defRPr/>
            </a:pPr>
            <a:fld id="{5D377A56-679D-1747-9650-200F86485E6B}" type="slidenum">
              <a:rPr lang="en-US"/>
              <a:pPr>
                <a:defRPr/>
              </a:pPr>
              <a:t>‹#›</a:t>
            </a:fld>
            <a:endParaRPr lang="en-US"/>
          </a:p>
        </p:txBody>
      </p:sp>
    </p:spTree>
    <p:extLst>
      <p:ext uri="{BB962C8B-B14F-4D97-AF65-F5344CB8AC3E}">
        <p14:creationId xmlns:p14="http://schemas.microsoft.com/office/powerpoint/2010/main" val="385230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
        <p:nvSpPr>
          <p:cNvPr id="8" name="Content Placeholder 2">
            <a:extLst>
              <a:ext uri="{FF2B5EF4-FFF2-40B4-BE49-F238E27FC236}">
                <a16:creationId xmlns:a16="http://schemas.microsoft.com/office/drawing/2014/main" id="{4F676EBE-D970-F04C-B8AE-786E01455869}"/>
              </a:ext>
            </a:extLst>
          </p:cNvPr>
          <p:cNvSpPr>
            <a:spLocks noGrp="1"/>
          </p:cNvSpPr>
          <p:nvPr>
            <p:ph idx="1"/>
          </p:nvPr>
        </p:nvSpPr>
        <p:spPr>
          <a:xfrm>
            <a:off x="546101" y="3645157"/>
            <a:ext cx="9871710" cy="976289"/>
          </a:xfrm>
        </p:spPr>
        <p:txBody>
          <a:bodyPr/>
          <a:lstStyle>
            <a:lvl1pPr>
              <a:defRPr sz="2400"/>
            </a:lvl1pPr>
            <a:lvl2pPr>
              <a:defRPr sz="2000"/>
            </a:lvl2pPr>
            <a:lvl3pPr>
              <a:defRPr sz="1800"/>
            </a:lvl3pPr>
            <a:lvl4pPr>
              <a:defRPr sz="1800"/>
            </a:lvl4pPr>
            <a:lvl5pPr>
              <a:defRPr sz="1800"/>
            </a:lvl5pPr>
          </a:lstStyle>
          <a:p>
            <a:pPr lvl="0"/>
            <a:r>
              <a:rPr lang="en-US"/>
              <a:t>Click to edit Master text styles</a:t>
            </a:r>
          </a:p>
        </p:txBody>
      </p:sp>
      <p:sp>
        <p:nvSpPr>
          <p:cNvPr id="9" name="Text Placeholder 7">
            <a:extLst>
              <a:ext uri="{FF2B5EF4-FFF2-40B4-BE49-F238E27FC236}">
                <a16:creationId xmlns:a16="http://schemas.microsoft.com/office/drawing/2014/main" id="{C895C056-4336-E247-BCF8-66181629D20E}"/>
              </a:ext>
            </a:extLst>
          </p:cNvPr>
          <p:cNvSpPr>
            <a:spLocks noGrp="1"/>
          </p:cNvSpPr>
          <p:nvPr>
            <p:ph type="body" sz="quarter" idx="13"/>
          </p:nvPr>
        </p:nvSpPr>
        <p:spPr>
          <a:xfrm>
            <a:off x="537210" y="2729401"/>
            <a:ext cx="10813709" cy="914400"/>
          </a:xfrm>
        </p:spPr>
        <p:txBody>
          <a:bodyPr/>
          <a:lstStyle>
            <a:lvl1pPr>
              <a:defRPr sz="4800" b="1"/>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489239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98638"/>
            <a:ext cx="5972148" cy="482248"/>
          </a:xfrm>
          <a:prstGeom prst="rect">
            <a:avLst/>
          </a:prstGeom>
          <a:solidFill>
            <a:schemeClr val="tx1"/>
          </a:solidFill>
        </p:spPr>
        <p:txBody>
          <a:bodyPr wrap="none" lIns="822960" rIns="182880" anchor="ctr">
            <a:spAutoFit/>
          </a:bodyPr>
          <a:lstStyle>
            <a:lvl1pPr>
              <a:defRPr sz="2800" b="1">
                <a:solidFill>
                  <a:schemeClr val="accent1">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883920" y="1299845"/>
            <a:ext cx="9883140" cy="44380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128641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398638"/>
            <a:ext cx="5972148" cy="482248"/>
          </a:xfrm>
          <a:prstGeom prst="rect">
            <a:avLst/>
          </a:prstGeom>
          <a:solidFill>
            <a:schemeClr val="tx1"/>
          </a:solidFill>
        </p:spPr>
        <p:txBody>
          <a:bodyPr wrap="none" lIns="822960" rIns="182880" anchor="ctr">
            <a:spAutoFit/>
          </a:bodyPr>
          <a:lstStyle>
            <a:lvl1pPr>
              <a:defRPr sz="2800" b="1">
                <a:solidFill>
                  <a:schemeClr val="accent1">
                    <a:lumMod val="60000"/>
                    <a:lumOff val="40000"/>
                  </a:schemeClr>
                </a:solidFill>
              </a:defRPr>
            </a:lvl1pPr>
          </a:lstStyle>
          <a:p>
            <a:r>
              <a:rPr lang="en-US"/>
              <a:t>Click to edit Master title style</a:t>
            </a:r>
          </a:p>
        </p:txBody>
      </p:sp>
      <p:sp>
        <p:nvSpPr>
          <p:cNvPr id="3" name="Content Placeholder 2"/>
          <p:cNvSpPr>
            <a:spLocks noGrp="1"/>
          </p:cNvSpPr>
          <p:nvPr>
            <p:ph idx="1"/>
          </p:nvPr>
        </p:nvSpPr>
        <p:spPr>
          <a:xfrm>
            <a:off x="883920" y="1299845"/>
            <a:ext cx="9883140" cy="4438015"/>
          </a:xfrm>
        </p:spPr>
        <p:txBody>
          <a:bodyPr numCol="2" spcCol="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A96A8697-A3E3-1B4B-A083-BDD310C77A94}"/>
              </a:ext>
            </a:extLst>
          </p:cNvPr>
          <p:cNvSpPr>
            <a:spLocks noGrp="1"/>
          </p:cNvSpPr>
          <p:nvPr>
            <p:ph type="dt" sz="half" idx="10"/>
          </p:nvPr>
        </p:nvSpPr>
        <p:spPr>
          <a:xfrm>
            <a:off x="8179594" y="6230462"/>
            <a:ext cx="2743200" cy="366712"/>
          </a:xfrm>
        </p:spPr>
        <p:txBody>
          <a:bodyPr/>
          <a:lstStyle>
            <a:lvl1pPr algn="r">
              <a:defRPr sz="1200">
                <a:solidFill>
                  <a:schemeClr val="bg1"/>
                </a:solidFill>
              </a:defRPr>
            </a:lvl1pPr>
          </a:lstStyle>
          <a:p>
            <a:pPr>
              <a:defRPr/>
            </a:pPr>
            <a:fld id="{E3EC5E23-45B7-704F-BE45-CADC7CCD9036}" type="datetime2">
              <a:rPr lang="en-US" smtClean="0"/>
              <a:pPr>
                <a:defRPr/>
              </a:pPr>
              <a:t>Friday, October 24, 2025</a:t>
            </a:fld>
            <a:endParaRPr lang="en-US"/>
          </a:p>
        </p:txBody>
      </p:sp>
      <p:sp>
        <p:nvSpPr>
          <p:cNvPr id="6" name="Slide Number Placeholder 5">
            <a:extLst>
              <a:ext uri="{FF2B5EF4-FFF2-40B4-BE49-F238E27FC236}">
                <a16:creationId xmlns:a16="http://schemas.microsoft.com/office/drawing/2014/main" id="{97BFF3FC-C568-3A4F-A7C2-BB440F2E588F}"/>
              </a:ext>
            </a:extLst>
          </p:cNvPr>
          <p:cNvSpPr>
            <a:spLocks noGrp="1"/>
          </p:cNvSpPr>
          <p:nvPr>
            <p:ph type="sldNum" sz="quarter" idx="11"/>
          </p:nvPr>
        </p:nvSpPr>
        <p:spPr>
          <a:xfrm>
            <a:off x="11094720" y="6241097"/>
            <a:ext cx="522288" cy="365125"/>
          </a:xfrm>
          <a:prstGeom prst="rect">
            <a:avLst/>
          </a:prstGeom>
        </p:spPr>
        <p:txBody>
          <a:bodyPr/>
          <a:lstStyle>
            <a:lvl1pPr algn="ctr">
              <a:defRPr sz="1400" baseline="0">
                <a:solidFill>
                  <a:schemeClr val="bg1"/>
                </a:solidFill>
              </a:defRPr>
            </a:lvl1pPr>
          </a:lstStyle>
          <a:p>
            <a:pPr>
              <a:defRPr/>
            </a:pPr>
            <a:fld id="{DC52D624-4A89-1444-9783-D08DF978A0AB}" type="slidenum">
              <a:rPr lang="en-US" smtClean="0"/>
              <a:pPr>
                <a:defRPr/>
              </a:pPr>
              <a:t>‹#›</a:t>
            </a:fld>
            <a:endParaRPr lang="en-US"/>
          </a:p>
        </p:txBody>
      </p:sp>
      <p:sp>
        <p:nvSpPr>
          <p:cNvPr id="7" name="Footer Placeholder 3">
            <a:extLst>
              <a:ext uri="{FF2B5EF4-FFF2-40B4-BE49-F238E27FC236}">
                <a16:creationId xmlns:a16="http://schemas.microsoft.com/office/drawing/2014/main" id="{FC77A756-9FDD-1541-B901-BF89E9004908}"/>
              </a:ext>
            </a:extLst>
          </p:cNvPr>
          <p:cNvSpPr>
            <a:spLocks noGrp="1"/>
          </p:cNvSpPr>
          <p:nvPr>
            <p:ph type="ftr" sz="quarter" idx="12"/>
          </p:nvPr>
        </p:nvSpPr>
        <p:spPr/>
        <p:txBody>
          <a:bodyPr/>
          <a:lstStyle>
            <a:lvl1pPr>
              <a:defRPr>
                <a:solidFill>
                  <a:schemeClr val="tx1"/>
                </a:solidFill>
              </a:defRPr>
            </a:lvl1pPr>
          </a:lstStyle>
          <a:p>
            <a:pPr>
              <a:defRPr/>
            </a:pPr>
            <a:endParaRPr lang="en-US"/>
          </a:p>
        </p:txBody>
      </p:sp>
    </p:spTree>
    <p:extLst>
      <p:ext uri="{BB962C8B-B14F-4D97-AF65-F5344CB8AC3E}">
        <p14:creationId xmlns:p14="http://schemas.microsoft.com/office/powerpoint/2010/main" val="942869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98D0D97-B071-C148-9036-86499577D320}"/>
              </a:ext>
            </a:extLst>
          </p:cNvPr>
          <p:cNvSpPr>
            <a:spLocks noGrp="1"/>
          </p:cNvSpPr>
          <p:nvPr>
            <p:ph type="ftr" sz="quarter" idx="3"/>
          </p:nvPr>
        </p:nvSpPr>
        <p:spPr>
          <a:xfrm>
            <a:off x="1948815" y="6224905"/>
            <a:ext cx="4056063" cy="365125"/>
          </a:xfrm>
          <a:prstGeom prst="rect">
            <a:avLst/>
          </a:prstGeom>
        </p:spPr>
        <p:txBody>
          <a:bodyPr vert="horz" lIns="91440" tIns="45720" rIns="91440" bIns="45720" rtlCol="0" anchor="ctr"/>
          <a:lstStyle>
            <a:lvl1pPr algn="l" defTabSz="914377" eaLnBrk="1" fontAlgn="auto" hangingPunct="1">
              <a:spcBef>
                <a:spcPts val="0"/>
              </a:spcBef>
              <a:spcAft>
                <a:spcPts val="0"/>
              </a:spcAft>
              <a:defRPr sz="1400" cap="all" baseline="0">
                <a:solidFill>
                  <a:srgbClr val="FFFFFF"/>
                </a:solidFill>
                <a:latin typeface="+mn-lt"/>
              </a:defRPr>
            </a:lvl1pPr>
          </a:lstStyle>
          <a:p>
            <a:pPr>
              <a:defRPr/>
            </a:pPr>
            <a:endParaRPr lang="en-US"/>
          </a:p>
        </p:txBody>
      </p:sp>
      <p:sp>
        <p:nvSpPr>
          <p:cNvPr id="1027" name="Title Placeholder 1">
            <a:extLst>
              <a:ext uri="{FF2B5EF4-FFF2-40B4-BE49-F238E27FC236}">
                <a16:creationId xmlns:a16="http://schemas.microsoft.com/office/drawing/2014/main" id="{193AF7C1-9145-5745-AFDF-868B12D2579C}"/>
              </a:ext>
            </a:extLst>
          </p:cNvPr>
          <p:cNvSpPr>
            <a:spLocks noGrp="1" noChangeArrowheads="1"/>
          </p:cNvSpPr>
          <p:nvPr>
            <p:ph type="title"/>
          </p:nvPr>
        </p:nvSpPr>
        <p:spPr bwMode="auto">
          <a:xfrm>
            <a:off x="0" y="468630"/>
            <a:ext cx="9128125" cy="75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DE585573-8857-2147-AFDA-C608CDBBFC0E}"/>
              </a:ext>
            </a:extLst>
          </p:cNvPr>
          <p:cNvSpPr>
            <a:spLocks noGrp="1" noChangeArrowheads="1"/>
          </p:cNvSpPr>
          <p:nvPr>
            <p:ph type="body" idx="1"/>
          </p:nvPr>
        </p:nvSpPr>
        <p:spPr bwMode="auto">
          <a:xfrm>
            <a:off x="838200" y="1825625"/>
            <a:ext cx="9128125"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BCD7868-2810-E844-B83F-968AD4C89795}"/>
              </a:ext>
            </a:extLst>
          </p:cNvPr>
          <p:cNvSpPr>
            <a:spLocks noGrp="1"/>
          </p:cNvSpPr>
          <p:nvPr>
            <p:ph type="dt" sz="half" idx="2"/>
          </p:nvPr>
        </p:nvSpPr>
        <p:spPr>
          <a:xfrm>
            <a:off x="8179594" y="6230462"/>
            <a:ext cx="2743200" cy="366712"/>
          </a:xfrm>
          <a:prstGeom prst="rect">
            <a:avLst/>
          </a:prstGeom>
        </p:spPr>
        <p:txBody>
          <a:bodyPr vert="horz" lIns="91440" tIns="45720" rIns="91440" bIns="45720" rtlCol="0" anchor="ctr"/>
          <a:lstStyle>
            <a:lvl1pPr algn="r" defTabSz="914377" eaLnBrk="1" fontAlgn="auto" hangingPunct="1">
              <a:spcBef>
                <a:spcPts val="0"/>
              </a:spcBef>
              <a:spcAft>
                <a:spcPts val="0"/>
              </a:spcAft>
              <a:defRPr sz="1200" b="0" i="0">
                <a:solidFill>
                  <a:schemeClr val="bg2"/>
                </a:solidFill>
                <a:latin typeface="Helvetica" pitchFamily="2" charset="0"/>
              </a:defRPr>
            </a:lvl1pPr>
          </a:lstStyle>
          <a:p>
            <a:pPr>
              <a:defRPr/>
            </a:pPr>
            <a:fld id="{86B0CECE-ADBD-E046-9E00-15B1E455C3C8}" type="datetime2">
              <a:rPr lang="en-US" smtClean="0"/>
              <a:pPr>
                <a:defRPr/>
              </a:pPr>
              <a:t>Friday, October 24, 2025</a:t>
            </a:fld>
            <a:endParaRPr lang="en-US"/>
          </a:p>
        </p:txBody>
      </p:sp>
      <p:sp>
        <p:nvSpPr>
          <p:cNvPr id="11" name="Slide Number Placeholder 5">
            <a:extLst>
              <a:ext uri="{FF2B5EF4-FFF2-40B4-BE49-F238E27FC236}">
                <a16:creationId xmlns:a16="http://schemas.microsoft.com/office/drawing/2014/main" id="{4AE6E644-0CD5-9A48-BE0A-B093210F42A0}"/>
              </a:ext>
            </a:extLst>
          </p:cNvPr>
          <p:cNvSpPr>
            <a:spLocks noGrp="1"/>
          </p:cNvSpPr>
          <p:nvPr>
            <p:ph type="sldNum" sz="quarter" idx="4"/>
          </p:nvPr>
        </p:nvSpPr>
        <p:spPr>
          <a:xfrm>
            <a:off x="11094720" y="6224270"/>
            <a:ext cx="522288" cy="365125"/>
          </a:xfrm>
          <a:prstGeom prst="rect">
            <a:avLst/>
          </a:prstGeom>
        </p:spPr>
        <p:txBody>
          <a:bodyPr anchor="b" anchorCtr="0"/>
          <a:lstStyle>
            <a:lvl1pPr algn="ctr" defTabSz="914377" eaLnBrk="1" fontAlgn="auto" hangingPunct="1">
              <a:spcBef>
                <a:spcPts val="0"/>
              </a:spcBef>
              <a:spcAft>
                <a:spcPts val="0"/>
              </a:spcAft>
              <a:defRPr sz="1400" b="0" i="0" baseline="0">
                <a:solidFill>
                  <a:schemeClr val="bg1"/>
                </a:solidFill>
                <a:latin typeface="Helvetica" pitchFamily="2" charset="0"/>
              </a:defRPr>
            </a:lvl1pPr>
          </a:lstStyle>
          <a:p>
            <a:pPr>
              <a:defRPr/>
            </a:pPr>
            <a:fld id="{E59E93EA-64E5-EF41-9853-47B1C09F55B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3" r:id="rId1"/>
    <p:sldLayoutId id="2147483852" r:id="rId2"/>
    <p:sldLayoutId id="2147483854" r:id="rId3"/>
    <p:sldLayoutId id="2147483855" r:id="rId4"/>
    <p:sldLayoutId id="2147483853" r:id="rId5"/>
    <p:sldLayoutId id="2147483862" r:id="rId6"/>
  </p:sldLayoutIdLst>
  <p:hf sldNum="0" hdr="0" dt="0"/>
  <p:txStyles>
    <p:titleStyle>
      <a:lvl1pPr algn="l" defTabSz="912813" rtl="0" eaLnBrk="1" fontAlgn="base" hangingPunct="1">
        <a:lnSpc>
          <a:spcPct val="90000"/>
        </a:lnSpc>
        <a:spcBef>
          <a:spcPct val="0"/>
        </a:spcBef>
        <a:spcAft>
          <a:spcPct val="0"/>
        </a:spcAft>
        <a:defRPr sz="4400" kern="1200">
          <a:solidFill>
            <a:schemeClr val="tx1"/>
          </a:solidFill>
          <a:latin typeface="Helvetica" pitchFamily="2" charset="0"/>
          <a:ea typeface="+mj-ea"/>
          <a:cs typeface="+mj-cs"/>
        </a:defRPr>
      </a:lvl1pPr>
      <a:lvl2pPr algn="l" defTabSz="912813" rtl="0" eaLnBrk="1" fontAlgn="base" hangingPunct="1">
        <a:lnSpc>
          <a:spcPct val="90000"/>
        </a:lnSpc>
        <a:spcBef>
          <a:spcPct val="0"/>
        </a:spcBef>
        <a:spcAft>
          <a:spcPct val="0"/>
        </a:spcAft>
        <a:defRPr sz="4400">
          <a:solidFill>
            <a:schemeClr val="tx1"/>
          </a:solidFill>
          <a:latin typeface="Helvetica" pitchFamily="2" charset="0"/>
        </a:defRPr>
      </a:lvl2pPr>
      <a:lvl3pPr algn="l" defTabSz="912813" rtl="0" eaLnBrk="1" fontAlgn="base" hangingPunct="1">
        <a:lnSpc>
          <a:spcPct val="90000"/>
        </a:lnSpc>
        <a:spcBef>
          <a:spcPct val="0"/>
        </a:spcBef>
        <a:spcAft>
          <a:spcPct val="0"/>
        </a:spcAft>
        <a:defRPr sz="4400">
          <a:solidFill>
            <a:schemeClr val="tx1"/>
          </a:solidFill>
          <a:latin typeface="Helvetica" pitchFamily="2" charset="0"/>
        </a:defRPr>
      </a:lvl3pPr>
      <a:lvl4pPr algn="l" defTabSz="912813" rtl="0" eaLnBrk="1" fontAlgn="base" hangingPunct="1">
        <a:lnSpc>
          <a:spcPct val="90000"/>
        </a:lnSpc>
        <a:spcBef>
          <a:spcPct val="0"/>
        </a:spcBef>
        <a:spcAft>
          <a:spcPct val="0"/>
        </a:spcAft>
        <a:defRPr sz="4400">
          <a:solidFill>
            <a:schemeClr val="tx1"/>
          </a:solidFill>
          <a:latin typeface="Helvetica" pitchFamily="2" charset="0"/>
        </a:defRPr>
      </a:lvl4pPr>
      <a:lvl5pPr algn="l" defTabSz="912813" rtl="0" eaLnBrk="1" fontAlgn="base" hangingPunct="1">
        <a:lnSpc>
          <a:spcPct val="90000"/>
        </a:lnSpc>
        <a:spcBef>
          <a:spcPct val="0"/>
        </a:spcBef>
        <a:spcAft>
          <a:spcPct val="0"/>
        </a:spcAft>
        <a:defRPr sz="4400">
          <a:solidFill>
            <a:schemeClr val="tx1"/>
          </a:solidFill>
          <a:latin typeface="Helvetica" pitchFamily="2" charset="0"/>
        </a:defRPr>
      </a:lvl5pPr>
      <a:lvl6pPr marL="457200" algn="l" defTabSz="912813" rtl="0" eaLnBrk="1" fontAlgn="base" hangingPunct="1">
        <a:lnSpc>
          <a:spcPct val="90000"/>
        </a:lnSpc>
        <a:spcBef>
          <a:spcPct val="0"/>
        </a:spcBef>
        <a:spcAft>
          <a:spcPct val="0"/>
        </a:spcAft>
        <a:defRPr sz="4400">
          <a:solidFill>
            <a:schemeClr val="tx1"/>
          </a:solidFill>
          <a:latin typeface="Helvetica" pitchFamily="2" charset="0"/>
        </a:defRPr>
      </a:lvl6pPr>
      <a:lvl7pPr marL="914400" algn="l" defTabSz="912813" rtl="0" eaLnBrk="1" fontAlgn="base" hangingPunct="1">
        <a:lnSpc>
          <a:spcPct val="90000"/>
        </a:lnSpc>
        <a:spcBef>
          <a:spcPct val="0"/>
        </a:spcBef>
        <a:spcAft>
          <a:spcPct val="0"/>
        </a:spcAft>
        <a:defRPr sz="4400">
          <a:solidFill>
            <a:schemeClr val="tx1"/>
          </a:solidFill>
          <a:latin typeface="Helvetica" pitchFamily="2" charset="0"/>
        </a:defRPr>
      </a:lvl7pPr>
      <a:lvl8pPr marL="1371600" algn="l" defTabSz="912813" rtl="0" eaLnBrk="1" fontAlgn="base" hangingPunct="1">
        <a:lnSpc>
          <a:spcPct val="90000"/>
        </a:lnSpc>
        <a:spcBef>
          <a:spcPct val="0"/>
        </a:spcBef>
        <a:spcAft>
          <a:spcPct val="0"/>
        </a:spcAft>
        <a:defRPr sz="4400">
          <a:solidFill>
            <a:schemeClr val="tx1"/>
          </a:solidFill>
          <a:latin typeface="Helvetica" pitchFamily="2" charset="0"/>
        </a:defRPr>
      </a:lvl8pPr>
      <a:lvl9pPr marL="1828800" algn="l" defTabSz="912813" rtl="0" eaLnBrk="1" fontAlgn="base" hangingPunct="1">
        <a:lnSpc>
          <a:spcPct val="90000"/>
        </a:lnSpc>
        <a:spcBef>
          <a:spcPct val="0"/>
        </a:spcBef>
        <a:spcAft>
          <a:spcPct val="0"/>
        </a:spcAft>
        <a:defRPr sz="4400">
          <a:solidFill>
            <a:schemeClr val="tx1"/>
          </a:solidFill>
          <a:latin typeface="Helvetica" pitchFamily="2" charset="0"/>
        </a:defRPr>
      </a:lvl9pPr>
    </p:titleStyle>
    <p:bodyStyle>
      <a:lvl1pPr algn="l" defTabSz="912813" rtl="0" eaLnBrk="1" fontAlgn="base" hangingPunct="1">
        <a:lnSpc>
          <a:spcPct val="120000"/>
        </a:lnSpc>
        <a:spcBef>
          <a:spcPts val="1000"/>
        </a:spcBef>
        <a:spcAft>
          <a:spcPts val="600"/>
        </a:spcAft>
        <a:buFont typeface="Arial" panose="020B0604020202020204" pitchFamily="34" charset="0"/>
        <a:defRPr sz="2400" kern="1200">
          <a:solidFill>
            <a:schemeClr val="tx1"/>
          </a:solidFill>
          <a:latin typeface="Helvetica" pitchFamily="2" charset="0"/>
          <a:ea typeface="+mn-ea"/>
          <a:cs typeface="+mn-cs"/>
        </a:defRPr>
      </a:lvl1pPr>
      <a:lvl2pPr marL="684213" indent="-227013" algn="l" defTabSz="912813" rtl="0" eaLnBrk="1" fontAlgn="base" hangingPunct="1">
        <a:lnSpc>
          <a:spcPct val="120000"/>
        </a:lnSpc>
        <a:spcBef>
          <a:spcPts val="500"/>
        </a:spcBef>
        <a:spcAft>
          <a:spcPts val="600"/>
        </a:spcAft>
        <a:buFont typeface="Arial" panose="020B0604020202020204" pitchFamily="34" charset="0"/>
        <a:buChar char="•"/>
        <a:defRPr sz="2000" kern="1200">
          <a:solidFill>
            <a:schemeClr val="tx1"/>
          </a:solidFill>
          <a:latin typeface="Helvetica" pitchFamily="2" charset="0"/>
          <a:ea typeface="+mn-ea"/>
          <a:cs typeface="+mn-cs"/>
        </a:defRPr>
      </a:lvl2pPr>
      <a:lvl3pPr marL="11414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3pPr>
      <a:lvl4pPr marL="15986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4pPr>
      <a:lvl5pPr marL="20558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998D0D97-B071-C148-9036-86499577D320}"/>
              </a:ext>
            </a:extLst>
          </p:cNvPr>
          <p:cNvSpPr>
            <a:spLocks noGrp="1"/>
          </p:cNvSpPr>
          <p:nvPr>
            <p:ph type="ftr" sz="quarter" idx="3"/>
          </p:nvPr>
        </p:nvSpPr>
        <p:spPr>
          <a:xfrm>
            <a:off x="1948815" y="6224905"/>
            <a:ext cx="4056063" cy="365125"/>
          </a:xfrm>
          <a:prstGeom prst="rect">
            <a:avLst/>
          </a:prstGeom>
        </p:spPr>
        <p:txBody>
          <a:bodyPr vert="horz" lIns="91440" tIns="45720" rIns="91440" bIns="45720" rtlCol="0" anchor="ctr"/>
          <a:lstStyle>
            <a:lvl1pPr algn="l" defTabSz="914377" eaLnBrk="1" fontAlgn="auto" hangingPunct="1">
              <a:spcBef>
                <a:spcPts val="0"/>
              </a:spcBef>
              <a:spcAft>
                <a:spcPts val="0"/>
              </a:spcAft>
              <a:defRPr sz="1400" cap="all" baseline="0">
                <a:solidFill>
                  <a:srgbClr val="FFFFFF"/>
                </a:solidFill>
                <a:latin typeface="+mn-lt"/>
              </a:defRPr>
            </a:lvl1pPr>
          </a:lstStyle>
          <a:p>
            <a:pPr>
              <a:defRPr/>
            </a:pPr>
            <a:endParaRPr lang="en-US"/>
          </a:p>
        </p:txBody>
      </p:sp>
      <p:sp>
        <p:nvSpPr>
          <p:cNvPr id="1027" name="Title Placeholder 1">
            <a:extLst>
              <a:ext uri="{FF2B5EF4-FFF2-40B4-BE49-F238E27FC236}">
                <a16:creationId xmlns:a16="http://schemas.microsoft.com/office/drawing/2014/main" id="{193AF7C1-9145-5745-AFDF-868B12D2579C}"/>
              </a:ext>
            </a:extLst>
          </p:cNvPr>
          <p:cNvSpPr>
            <a:spLocks noGrp="1" noChangeArrowheads="1"/>
          </p:cNvSpPr>
          <p:nvPr>
            <p:ph type="title"/>
          </p:nvPr>
        </p:nvSpPr>
        <p:spPr bwMode="auto">
          <a:xfrm>
            <a:off x="0" y="468630"/>
            <a:ext cx="9128125" cy="753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Text Placeholder 2">
            <a:extLst>
              <a:ext uri="{FF2B5EF4-FFF2-40B4-BE49-F238E27FC236}">
                <a16:creationId xmlns:a16="http://schemas.microsoft.com/office/drawing/2014/main" id="{DE585573-8857-2147-AFDA-C608CDBBFC0E}"/>
              </a:ext>
            </a:extLst>
          </p:cNvPr>
          <p:cNvSpPr>
            <a:spLocks noGrp="1" noChangeArrowheads="1"/>
          </p:cNvSpPr>
          <p:nvPr>
            <p:ph type="body" idx="1"/>
          </p:nvPr>
        </p:nvSpPr>
        <p:spPr bwMode="auto">
          <a:xfrm>
            <a:off x="838200" y="1825625"/>
            <a:ext cx="9128125" cy="396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BBCD7868-2810-E844-B83F-968AD4C89795}"/>
              </a:ext>
            </a:extLst>
          </p:cNvPr>
          <p:cNvSpPr>
            <a:spLocks noGrp="1"/>
          </p:cNvSpPr>
          <p:nvPr>
            <p:ph type="dt" sz="half" idx="2"/>
          </p:nvPr>
        </p:nvSpPr>
        <p:spPr>
          <a:xfrm>
            <a:off x="8179594" y="6230462"/>
            <a:ext cx="2743200" cy="366712"/>
          </a:xfrm>
          <a:prstGeom prst="rect">
            <a:avLst/>
          </a:prstGeom>
        </p:spPr>
        <p:txBody>
          <a:bodyPr vert="horz" lIns="91440" tIns="45720" rIns="91440" bIns="45720" rtlCol="0" anchor="ctr"/>
          <a:lstStyle>
            <a:lvl1pPr algn="r" defTabSz="914377" eaLnBrk="1" fontAlgn="auto" hangingPunct="1">
              <a:spcBef>
                <a:spcPts val="0"/>
              </a:spcBef>
              <a:spcAft>
                <a:spcPts val="0"/>
              </a:spcAft>
              <a:defRPr sz="1200" b="0" i="0">
                <a:solidFill>
                  <a:schemeClr val="bg2"/>
                </a:solidFill>
                <a:latin typeface="Helvetica" pitchFamily="2" charset="0"/>
              </a:defRPr>
            </a:lvl1pPr>
          </a:lstStyle>
          <a:p>
            <a:pPr>
              <a:defRPr/>
            </a:pPr>
            <a:fld id="{86B0CECE-ADBD-E046-9E00-15B1E455C3C8}" type="datetime2">
              <a:rPr lang="en-US" smtClean="0"/>
              <a:pPr>
                <a:defRPr/>
              </a:pPr>
              <a:t>Friday, October 24, 2025</a:t>
            </a:fld>
            <a:endParaRPr lang="en-US"/>
          </a:p>
        </p:txBody>
      </p:sp>
      <p:sp>
        <p:nvSpPr>
          <p:cNvPr id="11" name="Slide Number Placeholder 5">
            <a:extLst>
              <a:ext uri="{FF2B5EF4-FFF2-40B4-BE49-F238E27FC236}">
                <a16:creationId xmlns:a16="http://schemas.microsoft.com/office/drawing/2014/main" id="{4AE6E644-0CD5-9A48-BE0A-B093210F42A0}"/>
              </a:ext>
            </a:extLst>
          </p:cNvPr>
          <p:cNvSpPr>
            <a:spLocks noGrp="1"/>
          </p:cNvSpPr>
          <p:nvPr>
            <p:ph type="sldNum" sz="quarter" idx="4"/>
          </p:nvPr>
        </p:nvSpPr>
        <p:spPr>
          <a:xfrm>
            <a:off x="11094720" y="6224270"/>
            <a:ext cx="522288" cy="365125"/>
          </a:xfrm>
          <a:prstGeom prst="rect">
            <a:avLst/>
          </a:prstGeom>
        </p:spPr>
        <p:txBody>
          <a:bodyPr anchor="b" anchorCtr="0"/>
          <a:lstStyle>
            <a:lvl1pPr algn="ctr" defTabSz="914377" eaLnBrk="1" fontAlgn="auto" hangingPunct="1">
              <a:spcBef>
                <a:spcPts val="0"/>
              </a:spcBef>
              <a:spcAft>
                <a:spcPts val="0"/>
              </a:spcAft>
              <a:defRPr sz="1400" b="0" i="0" baseline="0">
                <a:solidFill>
                  <a:schemeClr val="bg1"/>
                </a:solidFill>
                <a:latin typeface="Helvetica" pitchFamily="2" charset="0"/>
              </a:defRPr>
            </a:lvl1pPr>
          </a:lstStyle>
          <a:p>
            <a:pPr>
              <a:defRPr/>
            </a:pPr>
            <a:fld id="{E59E93EA-64E5-EF41-9853-47B1C09F55B5}" type="slidenum">
              <a:rPr lang="en-US"/>
              <a:pPr>
                <a:defRPr/>
              </a:pPr>
              <a:t>‹#›</a:t>
            </a:fld>
            <a:endParaRPr lang="en-US"/>
          </a:p>
        </p:txBody>
      </p:sp>
    </p:spTree>
    <p:extLst>
      <p:ext uri="{BB962C8B-B14F-4D97-AF65-F5344CB8AC3E}">
        <p14:creationId xmlns:p14="http://schemas.microsoft.com/office/powerpoint/2010/main" val="2080119658"/>
      </p:ext>
    </p:extLst>
  </p:cSld>
  <p:clrMap bg1="lt1" tx1="dk1" bg2="lt2" tx2="dk2" accent1="accent1" accent2="accent2" accent3="accent3" accent4="accent4" accent5="accent5" accent6="accent6" hlink="hlink" folHlink="folHlink"/>
  <p:sldLayoutIdLst>
    <p:sldLayoutId id="2147483864" r:id="rId1"/>
    <p:sldLayoutId id="2147483858" r:id="rId2"/>
    <p:sldLayoutId id="2147483859" r:id="rId3"/>
    <p:sldLayoutId id="2147483860" r:id="rId4"/>
    <p:sldLayoutId id="2147483861" r:id="rId5"/>
  </p:sldLayoutIdLst>
  <p:hf sldNum="0" hdr="0" dt="0"/>
  <p:txStyles>
    <p:titleStyle>
      <a:lvl1pPr algn="l" defTabSz="912813" rtl="0" eaLnBrk="1" fontAlgn="base" hangingPunct="1">
        <a:lnSpc>
          <a:spcPct val="90000"/>
        </a:lnSpc>
        <a:spcBef>
          <a:spcPct val="0"/>
        </a:spcBef>
        <a:spcAft>
          <a:spcPct val="0"/>
        </a:spcAft>
        <a:defRPr sz="4400" kern="1200">
          <a:solidFill>
            <a:schemeClr val="tx1"/>
          </a:solidFill>
          <a:latin typeface="Helvetica" pitchFamily="2" charset="0"/>
          <a:ea typeface="+mj-ea"/>
          <a:cs typeface="+mj-cs"/>
        </a:defRPr>
      </a:lvl1pPr>
      <a:lvl2pPr algn="l" defTabSz="912813" rtl="0" eaLnBrk="1" fontAlgn="base" hangingPunct="1">
        <a:lnSpc>
          <a:spcPct val="90000"/>
        </a:lnSpc>
        <a:spcBef>
          <a:spcPct val="0"/>
        </a:spcBef>
        <a:spcAft>
          <a:spcPct val="0"/>
        </a:spcAft>
        <a:defRPr sz="4400">
          <a:solidFill>
            <a:schemeClr val="tx1"/>
          </a:solidFill>
          <a:latin typeface="Helvetica" pitchFamily="2" charset="0"/>
        </a:defRPr>
      </a:lvl2pPr>
      <a:lvl3pPr algn="l" defTabSz="912813" rtl="0" eaLnBrk="1" fontAlgn="base" hangingPunct="1">
        <a:lnSpc>
          <a:spcPct val="90000"/>
        </a:lnSpc>
        <a:spcBef>
          <a:spcPct val="0"/>
        </a:spcBef>
        <a:spcAft>
          <a:spcPct val="0"/>
        </a:spcAft>
        <a:defRPr sz="4400">
          <a:solidFill>
            <a:schemeClr val="tx1"/>
          </a:solidFill>
          <a:latin typeface="Helvetica" pitchFamily="2" charset="0"/>
        </a:defRPr>
      </a:lvl3pPr>
      <a:lvl4pPr algn="l" defTabSz="912813" rtl="0" eaLnBrk="1" fontAlgn="base" hangingPunct="1">
        <a:lnSpc>
          <a:spcPct val="90000"/>
        </a:lnSpc>
        <a:spcBef>
          <a:spcPct val="0"/>
        </a:spcBef>
        <a:spcAft>
          <a:spcPct val="0"/>
        </a:spcAft>
        <a:defRPr sz="4400">
          <a:solidFill>
            <a:schemeClr val="tx1"/>
          </a:solidFill>
          <a:latin typeface="Helvetica" pitchFamily="2" charset="0"/>
        </a:defRPr>
      </a:lvl4pPr>
      <a:lvl5pPr algn="l" defTabSz="912813" rtl="0" eaLnBrk="1" fontAlgn="base" hangingPunct="1">
        <a:lnSpc>
          <a:spcPct val="90000"/>
        </a:lnSpc>
        <a:spcBef>
          <a:spcPct val="0"/>
        </a:spcBef>
        <a:spcAft>
          <a:spcPct val="0"/>
        </a:spcAft>
        <a:defRPr sz="4400">
          <a:solidFill>
            <a:schemeClr val="tx1"/>
          </a:solidFill>
          <a:latin typeface="Helvetica" pitchFamily="2" charset="0"/>
        </a:defRPr>
      </a:lvl5pPr>
      <a:lvl6pPr marL="457200" algn="l" defTabSz="912813" rtl="0" eaLnBrk="1" fontAlgn="base" hangingPunct="1">
        <a:lnSpc>
          <a:spcPct val="90000"/>
        </a:lnSpc>
        <a:spcBef>
          <a:spcPct val="0"/>
        </a:spcBef>
        <a:spcAft>
          <a:spcPct val="0"/>
        </a:spcAft>
        <a:defRPr sz="4400">
          <a:solidFill>
            <a:schemeClr val="tx1"/>
          </a:solidFill>
          <a:latin typeface="Helvetica" pitchFamily="2" charset="0"/>
        </a:defRPr>
      </a:lvl6pPr>
      <a:lvl7pPr marL="914400" algn="l" defTabSz="912813" rtl="0" eaLnBrk="1" fontAlgn="base" hangingPunct="1">
        <a:lnSpc>
          <a:spcPct val="90000"/>
        </a:lnSpc>
        <a:spcBef>
          <a:spcPct val="0"/>
        </a:spcBef>
        <a:spcAft>
          <a:spcPct val="0"/>
        </a:spcAft>
        <a:defRPr sz="4400">
          <a:solidFill>
            <a:schemeClr val="tx1"/>
          </a:solidFill>
          <a:latin typeface="Helvetica" pitchFamily="2" charset="0"/>
        </a:defRPr>
      </a:lvl7pPr>
      <a:lvl8pPr marL="1371600" algn="l" defTabSz="912813" rtl="0" eaLnBrk="1" fontAlgn="base" hangingPunct="1">
        <a:lnSpc>
          <a:spcPct val="90000"/>
        </a:lnSpc>
        <a:spcBef>
          <a:spcPct val="0"/>
        </a:spcBef>
        <a:spcAft>
          <a:spcPct val="0"/>
        </a:spcAft>
        <a:defRPr sz="4400">
          <a:solidFill>
            <a:schemeClr val="tx1"/>
          </a:solidFill>
          <a:latin typeface="Helvetica" pitchFamily="2" charset="0"/>
        </a:defRPr>
      </a:lvl8pPr>
      <a:lvl9pPr marL="1828800" algn="l" defTabSz="912813" rtl="0" eaLnBrk="1" fontAlgn="base" hangingPunct="1">
        <a:lnSpc>
          <a:spcPct val="90000"/>
        </a:lnSpc>
        <a:spcBef>
          <a:spcPct val="0"/>
        </a:spcBef>
        <a:spcAft>
          <a:spcPct val="0"/>
        </a:spcAft>
        <a:defRPr sz="4400">
          <a:solidFill>
            <a:schemeClr val="tx1"/>
          </a:solidFill>
          <a:latin typeface="Helvetica" pitchFamily="2" charset="0"/>
        </a:defRPr>
      </a:lvl9pPr>
    </p:titleStyle>
    <p:bodyStyle>
      <a:lvl1pPr algn="l" defTabSz="912813" rtl="0" eaLnBrk="1" fontAlgn="base" hangingPunct="1">
        <a:lnSpc>
          <a:spcPct val="120000"/>
        </a:lnSpc>
        <a:spcBef>
          <a:spcPts val="1000"/>
        </a:spcBef>
        <a:spcAft>
          <a:spcPts val="600"/>
        </a:spcAft>
        <a:buFont typeface="Arial" panose="020B0604020202020204" pitchFamily="34" charset="0"/>
        <a:defRPr sz="2400" kern="1200">
          <a:solidFill>
            <a:schemeClr val="tx1"/>
          </a:solidFill>
          <a:latin typeface="Helvetica" pitchFamily="2" charset="0"/>
          <a:ea typeface="+mn-ea"/>
          <a:cs typeface="+mn-cs"/>
        </a:defRPr>
      </a:lvl1pPr>
      <a:lvl2pPr marL="684213" indent="-227013" algn="l" defTabSz="912813" rtl="0" eaLnBrk="1" fontAlgn="base" hangingPunct="1">
        <a:lnSpc>
          <a:spcPct val="120000"/>
        </a:lnSpc>
        <a:spcBef>
          <a:spcPts val="500"/>
        </a:spcBef>
        <a:spcAft>
          <a:spcPts val="600"/>
        </a:spcAft>
        <a:buFont typeface="Arial" panose="020B0604020202020204" pitchFamily="34" charset="0"/>
        <a:buChar char="•"/>
        <a:defRPr sz="2000" kern="1200">
          <a:solidFill>
            <a:schemeClr val="tx1"/>
          </a:solidFill>
          <a:latin typeface="Helvetica" pitchFamily="2" charset="0"/>
          <a:ea typeface="+mn-ea"/>
          <a:cs typeface="+mn-cs"/>
        </a:defRPr>
      </a:lvl2pPr>
      <a:lvl3pPr marL="11414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3pPr>
      <a:lvl4pPr marL="15986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4pPr>
      <a:lvl5pPr marL="20558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evopedia.org/cap-theorem"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BD6ABA-A9CF-ED43-B007-26D1FCB47DC2}"/>
              </a:ext>
            </a:extLst>
          </p:cNvPr>
          <p:cNvSpPr>
            <a:spLocks noGrp="1"/>
          </p:cNvSpPr>
          <p:nvPr>
            <p:ph type="ftr" sz="quarter" idx="12"/>
          </p:nvPr>
        </p:nvSpPr>
        <p:spPr/>
        <p:txBody>
          <a:bodyPr/>
          <a:lstStyle/>
          <a:p>
            <a:endParaRPr lang="en-US"/>
          </a:p>
        </p:txBody>
      </p:sp>
      <p:sp>
        <p:nvSpPr>
          <p:cNvPr id="3" name="Text Placeholder 2">
            <a:extLst>
              <a:ext uri="{FF2B5EF4-FFF2-40B4-BE49-F238E27FC236}">
                <a16:creationId xmlns:a16="http://schemas.microsoft.com/office/drawing/2014/main" id="{3F33150D-0429-2744-B2DF-06C0D017A959}"/>
              </a:ext>
            </a:extLst>
          </p:cNvPr>
          <p:cNvSpPr>
            <a:spLocks noGrp="1"/>
          </p:cNvSpPr>
          <p:nvPr>
            <p:ph type="body" sz="quarter" idx="13"/>
          </p:nvPr>
        </p:nvSpPr>
        <p:spPr>
          <a:xfrm>
            <a:off x="509011" y="1183822"/>
            <a:ext cx="10813709" cy="914400"/>
          </a:xfrm>
        </p:spPr>
        <p:txBody>
          <a:bodyPr/>
          <a:lstStyle/>
          <a:p>
            <a:r>
              <a:rPr lang="en-US" sz="3800"/>
              <a:t>Brewer’s Conjecture and the Feasibility of</a:t>
            </a:r>
            <a:br>
              <a:rPr lang="en-US" sz="3800"/>
            </a:br>
            <a:r>
              <a:rPr lang="en-US" sz="3800"/>
              <a:t>Consistent, Available, Partition-Tolerant Web</a:t>
            </a:r>
            <a:br>
              <a:rPr lang="en-US" sz="3800"/>
            </a:br>
            <a:r>
              <a:rPr lang="en-US" sz="3800"/>
              <a:t>Services</a:t>
            </a:r>
          </a:p>
        </p:txBody>
      </p:sp>
      <p:sp>
        <p:nvSpPr>
          <p:cNvPr id="5" name="TextBox 4">
            <a:extLst>
              <a:ext uri="{FF2B5EF4-FFF2-40B4-BE49-F238E27FC236}">
                <a16:creationId xmlns:a16="http://schemas.microsoft.com/office/drawing/2014/main" id="{3F87C97C-32BC-49BD-C355-3F94AA00253F}"/>
              </a:ext>
            </a:extLst>
          </p:cNvPr>
          <p:cNvSpPr txBox="1"/>
          <p:nvPr/>
        </p:nvSpPr>
        <p:spPr>
          <a:xfrm>
            <a:off x="509011" y="3976897"/>
            <a:ext cx="6433877" cy="369332"/>
          </a:xfrm>
          <a:prstGeom prst="rect">
            <a:avLst/>
          </a:prstGeom>
          <a:noFill/>
        </p:spPr>
        <p:txBody>
          <a:bodyPr wrap="none" rtlCol="0">
            <a:spAutoFit/>
          </a:bodyPr>
          <a:lstStyle/>
          <a:p>
            <a:r>
              <a:rPr lang="en-US"/>
              <a:t>Presenters: Urmil Chandarana, Aryan Hamine, Sudarsan Srivathsun</a:t>
            </a:r>
          </a:p>
        </p:txBody>
      </p:sp>
      <p:sp>
        <p:nvSpPr>
          <p:cNvPr id="2" name="TextBox 1">
            <a:extLst>
              <a:ext uri="{FF2B5EF4-FFF2-40B4-BE49-F238E27FC236}">
                <a16:creationId xmlns:a16="http://schemas.microsoft.com/office/drawing/2014/main" id="{16766318-9966-49C3-C556-079E332F7B80}"/>
              </a:ext>
            </a:extLst>
          </p:cNvPr>
          <p:cNvSpPr txBox="1"/>
          <p:nvPr/>
        </p:nvSpPr>
        <p:spPr>
          <a:xfrm>
            <a:off x="509385" y="3429000"/>
            <a:ext cx="5466818" cy="369332"/>
          </a:xfrm>
          <a:prstGeom prst="rect">
            <a:avLst/>
          </a:prstGeom>
          <a:noFill/>
        </p:spPr>
        <p:txBody>
          <a:bodyPr wrap="none" lIns="91440" tIns="45720" rIns="91440" bIns="45720" rtlCol="0" anchor="t">
            <a:spAutoFit/>
          </a:bodyPr>
          <a:lstStyle/>
          <a:p>
            <a:r>
              <a:rPr lang="en-US">
                <a:latin typeface="Aptos"/>
              </a:rPr>
              <a:t>Based on the paper by Seth Gilbert, Nancy Lynch, MIT</a:t>
            </a:r>
          </a:p>
        </p:txBody>
      </p:sp>
    </p:spTree>
    <p:extLst>
      <p:ext uri="{BB962C8B-B14F-4D97-AF65-F5344CB8AC3E}">
        <p14:creationId xmlns:p14="http://schemas.microsoft.com/office/powerpoint/2010/main" val="41827480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FBD5E-29FA-62AE-0CE9-8C1CBBEFCF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0C8D6-9CB3-F69E-9ACE-6E5BD19233EE}"/>
              </a:ext>
            </a:extLst>
          </p:cNvPr>
          <p:cNvSpPr>
            <a:spLocks noGrp="1"/>
          </p:cNvSpPr>
          <p:nvPr>
            <p:ph type="title"/>
          </p:nvPr>
        </p:nvSpPr>
        <p:spPr>
          <a:xfrm>
            <a:off x="0" y="399696"/>
            <a:ext cx="5581015" cy="480131"/>
          </a:xfrm>
        </p:spPr>
        <p:txBody>
          <a:bodyPr/>
          <a:lstStyle/>
          <a:p>
            <a:r>
              <a:rPr lang="en-US">
                <a:latin typeface="Georgia"/>
                <a:cs typeface="Helvetica"/>
              </a:rPr>
              <a:t>Corollary 1.1 - Continued</a:t>
            </a:r>
          </a:p>
        </p:txBody>
      </p:sp>
      <p:sp>
        <p:nvSpPr>
          <p:cNvPr id="3" name="Content Placeholder 2">
            <a:extLst>
              <a:ext uri="{FF2B5EF4-FFF2-40B4-BE49-F238E27FC236}">
                <a16:creationId xmlns:a16="http://schemas.microsoft.com/office/drawing/2014/main" id="{D8E9D0CA-753E-7697-37B6-CF26AAAB2D8A}"/>
              </a:ext>
            </a:extLst>
          </p:cNvPr>
          <p:cNvSpPr>
            <a:spLocks noGrp="1"/>
          </p:cNvSpPr>
          <p:nvPr>
            <p:ph idx="1"/>
          </p:nvPr>
        </p:nvSpPr>
        <p:spPr>
          <a:xfrm>
            <a:off x="783104" y="1475434"/>
            <a:ext cx="10813968" cy="3903911"/>
          </a:xfrm>
        </p:spPr>
        <p:txBody>
          <a:bodyPr/>
          <a:lstStyle/>
          <a:p>
            <a:pPr marL="342900" indent="-342900" algn="just">
              <a:buChar char="•"/>
            </a:pPr>
            <a:r>
              <a:rPr lang="en-US" sz="2200">
                <a:latin typeface="Aptos"/>
                <a:cs typeface="Helvetica"/>
              </a:rPr>
              <a:t>Theorem 1 Proved: You can't have Consistency (C), Availability (A), and Partition-Tolerance (P) all at once, especially when messages are lost.</a:t>
            </a:r>
          </a:p>
          <a:p>
            <a:pPr marL="342900" indent="-342900" algn="just">
              <a:buChar char="•"/>
            </a:pPr>
            <a:endParaRPr lang="en-US" sz="2200">
              <a:latin typeface="Aptos"/>
              <a:cs typeface="Helvetica"/>
            </a:endParaRPr>
          </a:p>
          <a:p>
            <a:pPr marL="342900" indent="-342900" algn="just">
              <a:buChar char="•"/>
            </a:pPr>
            <a:r>
              <a:rPr lang="en-US" sz="2200">
                <a:latin typeface="Aptos"/>
                <a:cs typeface="Helvetica"/>
              </a:rPr>
              <a:t>The natural next question is, "OK, but what if I'm not in a partition? What if I promise to be Consistent only when the network is perfect and no messages are lost?" </a:t>
            </a:r>
          </a:p>
          <a:p>
            <a:pPr marL="342900" indent="-342900" algn="just">
              <a:buChar char="•"/>
            </a:pPr>
            <a:endParaRPr lang="en-US" sz="2200">
              <a:latin typeface="Aptos"/>
              <a:cs typeface="Helvetica" pitchFamily="2" charset="0"/>
            </a:endParaRPr>
          </a:p>
          <a:p>
            <a:pPr marL="342900" indent="-342900" algn="just">
              <a:buChar char="•"/>
            </a:pPr>
            <a:r>
              <a:rPr lang="en-US" sz="2200">
                <a:latin typeface="Aptos"/>
                <a:cs typeface="Helvetica"/>
              </a:rPr>
              <a:t>The Corollary's Answer: The paper says, "Nice try, but that's also impossible."</a:t>
            </a:r>
          </a:p>
          <a:p>
            <a:pPr marL="342900" indent="-342900" algn="just">
              <a:buChar char="•"/>
            </a:pPr>
            <a:endParaRPr lang="en-US" sz="2200">
              <a:latin typeface="Aptos"/>
              <a:cs typeface="Helvetica" pitchFamily="2" charset="0"/>
            </a:endParaRPr>
          </a:p>
        </p:txBody>
      </p:sp>
      <p:sp>
        <p:nvSpPr>
          <p:cNvPr id="4" name="Footer Placeholder 3">
            <a:extLst>
              <a:ext uri="{FF2B5EF4-FFF2-40B4-BE49-F238E27FC236}">
                <a16:creationId xmlns:a16="http://schemas.microsoft.com/office/drawing/2014/main" id="{DD0446E4-B7BE-4347-A8E1-B92B816E7A9E}"/>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52901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F2E797-90CB-79CA-9FBB-5DF18185ED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9E63AB-7B50-067B-1428-E2E01CEE4819}"/>
              </a:ext>
            </a:extLst>
          </p:cNvPr>
          <p:cNvSpPr>
            <a:spLocks noGrp="1"/>
          </p:cNvSpPr>
          <p:nvPr>
            <p:ph type="title"/>
          </p:nvPr>
        </p:nvSpPr>
        <p:spPr>
          <a:xfrm>
            <a:off x="0" y="399696"/>
            <a:ext cx="6990055" cy="480131"/>
          </a:xfrm>
        </p:spPr>
        <p:txBody>
          <a:bodyPr/>
          <a:lstStyle/>
          <a:p>
            <a:r>
              <a:rPr lang="en-US">
                <a:latin typeface="Georgia"/>
                <a:cs typeface="Helvetica"/>
              </a:rPr>
              <a:t>Corollary 1.1 - Indistinguishable </a:t>
            </a:r>
          </a:p>
        </p:txBody>
      </p:sp>
      <p:sp>
        <p:nvSpPr>
          <p:cNvPr id="4" name="Footer Placeholder 3">
            <a:extLst>
              <a:ext uri="{FF2B5EF4-FFF2-40B4-BE49-F238E27FC236}">
                <a16:creationId xmlns:a16="http://schemas.microsoft.com/office/drawing/2014/main" id="{01ABA66B-ED52-A70C-18D0-3D81C6EF8E22}"/>
              </a:ext>
            </a:extLst>
          </p:cNvPr>
          <p:cNvSpPr>
            <a:spLocks noGrp="1"/>
          </p:cNvSpPr>
          <p:nvPr>
            <p:ph type="ftr" sz="quarter" idx="12"/>
          </p:nvPr>
        </p:nvSpPr>
        <p:spPr/>
        <p:txBody>
          <a:bodyPr/>
          <a:lstStyle/>
          <a:p>
            <a:pPr>
              <a:defRPr/>
            </a:pPr>
            <a:endParaRPr lang="en-US"/>
          </a:p>
        </p:txBody>
      </p:sp>
      <p:sp>
        <p:nvSpPr>
          <p:cNvPr id="6" name="Rectangle 5">
            <a:extLst>
              <a:ext uri="{FF2B5EF4-FFF2-40B4-BE49-F238E27FC236}">
                <a16:creationId xmlns:a16="http://schemas.microsoft.com/office/drawing/2014/main" id="{7B7E8B9C-9AC0-EAB7-70E3-4F01A444BE34}"/>
              </a:ext>
            </a:extLst>
          </p:cNvPr>
          <p:cNvSpPr/>
          <p:nvPr/>
        </p:nvSpPr>
        <p:spPr>
          <a:xfrm>
            <a:off x="3836737" y="1938421"/>
            <a:ext cx="1483894" cy="695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ea typeface="Calibri"/>
                <a:cs typeface="Calibri"/>
              </a:rPr>
              <a:t>Server 2</a:t>
            </a:r>
          </a:p>
        </p:txBody>
      </p:sp>
      <p:sp>
        <p:nvSpPr>
          <p:cNvPr id="7" name="Rectangle 6">
            <a:extLst>
              <a:ext uri="{FF2B5EF4-FFF2-40B4-BE49-F238E27FC236}">
                <a16:creationId xmlns:a16="http://schemas.microsoft.com/office/drawing/2014/main" id="{4E4CF0EE-36B5-DBDD-BABF-0FB5B856EDD4}"/>
              </a:ext>
            </a:extLst>
          </p:cNvPr>
          <p:cNvSpPr/>
          <p:nvPr/>
        </p:nvSpPr>
        <p:spPr>
          <a:xfrm>
            <a:off x="929105" y="1938421"/>
            <a:ext cx="1483894" cy="695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2060"/>
                </a:solidFill>
                <a:ea typeface="Calibri"/>
                <a:cs typeface="Calibri"/>
              </a:rPr>
              <a:t>Server 1</a:t>
            </a:r>
          </a:p>
        </p:txBody>
      </p:sp>
      <p:cxnSp>
        <p:nvCxnSpPr>
          <p:cNvPr id="8" name="Straight Arrow Connector 7">
            <a:extLst>
              <a:ext uri="{FF2B5EF4-FFF2-40B4-BE49-F238E27FC236}">
                <a16:creationId xmlns:a16="http://schemas.microsoft.com/office/drawing/2014/main" id="{6607BE86-CE5D-8C35-444B-0A63B0D18D30}"/>
              </a:ext>
            </a:extLst>
          </p:cNvPr>
          <p:cNvCxnSpPr/>
          <p:nvPr/>
        </p:nvCxnSpPr>
        <p:spPr>
          <a:xfrm>
            <a:off x="1617578" y="2640263"/>
            <a:ext cx="0" cy="2506578"/>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3E52654-CF8F-970E-312B-1280B0BAF8C4}"/>
              </a:ext>
            </a:extLst>
          </p:cNvPr>
          <p:cNvCxnSpPr/>
          <p:nvPr/>
        </p:nvCxnSpPr>
        <p:spPr>
          <a:xfrm>
            <a:off x="4592052" y="2646947"/>
            <a:ext cx="33422" cy="2499893"/>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0B2B68-E503-A2E3-6404-45DAF553913D}"/>
              </a:ext>
            </a:extLst>
          </p:cNvPr>
          <p:cNvCxnSpPr/>
          <p:nvPr/>
        </p:nvCxnSpPr>
        <p:spPr>
          <a:xfrm flipV="1">
            <a:off x="1650999" y="3248526"/>
            <a:ext cx="2914315" cy="133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A297610-BCEB-6CA9-C543-694EFC835899}"/>
              </a:ext>
            </a:extLst>
          </p:cNvPr>
          <p:cNvCxnSpPr/>
          <p:nvPr/>
        </p:nvCxnSpPr>
        <p:spPr>
          <a:xfrm flipH="1">
            <a:off x="2840789" y="3850105"/>
            <a:ext cx="1737894" cy="133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Multiplication Sign 11">
            <a:extLst>
              <a:ext uri="{FF2B5EF4-FFF2-40B4-BE49-F238E27FC236}">
                <a16:creationId xmlns:a16="http://schemas.microsoft.com/office/drawing/2014/main" id="{BBEBBD7B-BC46-6E74-99E3-46894A63E89A}"/>
              </a:ext>
            </a:extLst>
          </p:cNvPr>
          <p:cNvSpPr/>
          <p:nvPr/>
        </p:nvSpPr>
        <p:spPr>
          <a:xfrm>
            <a:off x="2479841" y="3703052"/>
            <a:ext cx="359611" cy="386348"/>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358DF33-2465-D3B1-5047-C26E5A62AA60}"/>
              </a:ext>
            </a:extLst>
          </p:cNvPr>
          <p:cNvSpPr txBox="1"/>
          <p:nvPr/>
        </p:nvSpPr>
        <p:spPr>
          <a:xfrm>
            <a:off x="929105" y="135021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Case A:</a:t>
            </a:r>
            <a:r>
              <a:rPr lang="en-US">
                <a:latin typeface="Calibri"/>
                <a:ea typeface="Calibri"/>
                <a:cs typeface="Calibri"/>
              </a:rPr>
              <a:t>  Message gets Lost</a:t>
            </a:r>
            <a:endParaRPr lang="en-US"/>
          </a:p>
        </p:txBody>
      </p:sp>
      <p:cxnSp>
        <p:nvCxnSpPr>
          <p:cNvPr id="14" name="Straight Arrow Connector 13">
            <a:extLst>
              <a:ext uri="{FF2B5EF4-FFF2-40B4-BE49-F238E27FC236}">
                <a16:creationId xmlns:a16="http://schemas.microsoft.com/office/drawing/2014/main" id="{076EF658-93C3-05E2-7846-D9B67075A81A}"/>
              </a:ext>
            </a:extLst>
          </p:cNvPr>
          <p:cNvCxnSpPr/>
          <p:nvPr/>
        </p:nvCxnSpPr>
        <p:spPr>
          <a:xfrm>
            <a:off x="6070274" y="1349143"/>
            <a:ext cx="55103" cy="4182798"/>
          </a:xfrm>
          <a:prstGeom prst="straightConnector1">
            <a:avLst/>
          </a:prstGeom>
          <a:ln w="28575">
            <a:solidFill>
              <a:srgbClr val="000000"/>
            </a:solidFill>
            <a:prstDash val="soli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BC43F48-98E0-F5DD-6704-027074BED0D8}"/>
              </a:ext>
            </a:extLst>
          </p:cNvPr>
          <p:cNvSpPr/>
          <p:nvPr/>
        </p:nvSpPr>
        <p:spPr>
          <a:xfrm>
            <a:off x="9845841" y="1905000"/>
            <a:ext cx="1483894" cy="695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002060"/>
                </a:solidFill>
                <a:ea typeface="Calibri"/>
                <a:cs typeface="Calibri"/>
              </a:rPr>
              <a:t>Server 2</a:t>
            </a:r>
          </a:p>
        </p:txBody>
      </p:sp>
      <p:sp>
        <p:nvSpPr>
          <p:cNvPr id="16" name="Rectangle 15">
            <a:extLst>
              <a:ext uri="{FF2B5EF4-FFF2-40B4-BE49-F238E27FC236}">
                <a16:creationId xmlns:a16="http://schemas.microsoft.com/office/drawing/2014/main" id="{CAB138D2-6583-F334-CAF2-C7F491B009B9}"/>
              </a:ext>
            </a:extLst>
          </p:cNvPr>
          <p:cNvSpPr/>
          <p:nvPr/>
        </p:nvSpPr>
        <p:spPr>
          <a:xfrm>
            <a:off x="6938209" y="1905000"/>
            <a:ext cx="1483894" cy="695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rgbClr val="002060"/>
                </a:solidFill>
                <a:ea typeface="Calibri"/>
                <a:cs typeface="Calibri"/>
              </a:rPr>
              <a:t>Server 1</a:t>
            </a:r>
          </a:p>
        </p:txBody>
      </p:sp>
      <p:cxnSp>
        <p:nvCxnSpPr>
          <p:cNvPr id="17" name="Straight Arrow Connector 16">
            <a:extLst>
              <a:ext uri="{FF2B5EF4-FFF2-40B4-BE49-F238E27FC236}">
                <a16:creationId xmlns:a16="http://schemas.microsoft.com/office/drawing/2014/main" id="{C72A2F12-BFCC-7434-114F-00A6B798F5E6}"/>
              </a:ext>
            </a:extLst>
          </p:cNvPr>
          <p:cNvCxnSpPr>
            <a:cxnSpLocks/>
          </p:cNvCxnSpPr>
          <p:nvPr/>
        </p:nvCxnSpPr>
        <p:spPr>
          <a:xfrm>
            <a:off x="7626682" y="2606842"/>
            <a:ext cx="0" cy="2506578"/>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E494342-1877-D1C9-169A-C0A34F6FBE49}"/>
              </a:ext>
            </a:extLst>
          </p:cNvPr>
          <p:cNvCxnSpPr>
            <a:cxnSpLocks/>
          </p:cNvCxnSpPr>
          <p:nvPr/>
        </p:nvCxnSpPr>
        <p:spPr>
          <a:xfrm>
            <a:off x="10601156" y="2613526"/>
            <a:ext cx="33422" cy="2499893"/>
          </a:xfrm>
          <a:prstGeom prst="straightConnector1">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3606D3B-576B-8900-25A2-73DE6621760D}"/>
              </a:ext>
            </a:extLst>
          </p:cNvPr>
          <p:cNvCxnSpPr>
            <a:cxnSpLocks/>
          </p:cNvCxnSpPr>
          <p:nvPr/>
        </p:nvCxnSpPr>
        <p:spPr>
          <a:xfrm flipV="1">
            <a:off x="7660103" y="3215105"/>
            <a:ext cx="2914315" cy="133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2ACFD6-9100-7FE5-16B6-92EC53B32EFE}"/>
              </a:ext>
            </a:extLst>
          </p:cNvPr>
          <p:cNvCxnSpPr>
            <a:cxnSpLocks/>
          </p:cNvCxnSpPr>
          <p:nvPr/>
        </p:nvCxnSpPr>
        <p:spPr>
          <a:xfrm flipH="1">
            <a:off x="7613315" y="4832684"/>
            <a:ext cx="3001209" cy="133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6433F0-923C-1551-5835-539056D2124A}"/>
              </a:ext>
            </a:extLst>
          </p:cNvPr>
          <p:cNvSpPr txBox="1"/>
          <p:nvPr/>
        </p:nvSpPr>
        <p:spPr>
          <a:xfrm>
            <a:off x="6938209" y="1330157"/>
            <a:ext cx="43607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Case B:</a:t>
            </a:r>
            <a:r>
              <a:rPr lang="en-US">
                <a:latin typeface="Calibri"/>
                <a:ea typeface="Calibri"/>
                <a:cs typeface="Calibri"/>
              </a:rPr>
              <a:t>  Message gets delayed</a:t>
            </a:r>
            <a:endParaRPr lang="en-US"/>
          </a:p>
        </p:txBody>
      </p:sp>
      <p:sp>
        <p:nvSpPr>
          <p:cNvPr id="24" name="Arrow: Up-Down 23">
            <a:extLst>
              <a:ext uri="{FF2B5EF4-FFF2-40B4-BE49-F238E27FC236}">
                <a16:creationId xmlns:a16="http://schemas.microsoft.com/office/drawing/2014/main" id="{DB0CC9D6-5877-6ACA-7D32-A4E72EC9649A}"/>
              </a:ext>
            </a:extLst>
          </p:cNvPr>
          <p:cNvSpPr/>
          <p:nvPr/>
        </p:nvSpPr>
        <p:spPr>
          <a:xfrm>
            <a:off x="10781967" y="3202972"/>
            <a:ext cx="103634" cy="1690731"/>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C9D5DF4-E331-D875-EF14-84B84DB6DA6D}"/>
              </a:ext>
            </a:extLst>
          </p:cNvPr>
          <p:cNvSpPr txBox="1"/>
          <p:nvPr/>
        </p:nvSpPr>
        <p:spPr>
          <a:xfrm>
            <a:off x="10837296" y="3818594"/>
            <a:ext cx="13060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t &gt;&gt;&gt; t(exp)</a:t>
            </a:r>
            <a:endParaRPr lang="en-US"/>
          </a:p>
        </p:txBody>
      </p:sp>
      <p:sp>
        <p:nvSpPr>
          <p:cNvPr id="29" name="TextBox 28">
            <a:extLst>
              <a:ext uri="{FF2B5EF4-FFF2-40B4-BE49-F238E27FC236}">
                <a16:creationId xmlns:a16="http://schemas.microsoft.com/office/drawing/2014/main" id="{C1447929-E691-4224-E661-437BB57FCD54}"/>
              </a:ext>
            </a:extLst>
          </p:cNvPr>
          <p:cNvSpPr txBox="1"/>
          <p:nvPr/>
        </p:nvSpPr>
        <p:spPr>
          <a:xfrm>
            <a:off x="2684524" y="2972227"/>
            <a:ext cx="851569"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500">
                <a:latin typeface="Calibri"/>
                <a:ea typeface="Calibri"/>
                <a:cs typeface="Calibri"/>
              </a:rPr>
              <a:t>Request</a:t>
            </a:r>
            <a:endParaRPr lang="en-US" sz="1500">
              <a:ea typeface="Calibri"/>
              <a:cs typeface="Calibri"/>
            </a:endParaRPr>
          </a:p>
        </p:txBody>
      </p:sp>
      <p:sp>
        <p:nvSpPr>
          <p:cNvPr id="30" name="TextBox 29">
            <a:extLst>
              <a:ext uri="{FF2B5EF4-FFF2-40B4-BE49-F238E27FC236}">
                <a16:creationId xmlns:a16="http://schemas.microsoft.com/office/drawing/2014/main" id="{94C7AE4C-487E-A93F-F7CA-19FA8A2764C5}"/>
              </a:ext>
            </a:extLst>
          </p:cNvPr>
          <p:cNvSpPr txBox="1"/>
          <p:nvPr/>
        </p:nvSpPr>
        <p:spPr>
          <a:xfrm>
            <a:off x="8727050" y="2885331"/>
            <a:ext cx="818148"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500">
                <a:latin typeface="Calibri"/>
                <a:ea typeface="Calibri"/>
                <a:cs typeface="Calibri"/>
              </a:rPr>
              <a:t>Request</a:t>
            </a:r>
            <a:endParaRPr lang="en-US" sz="1500">
              <a:ea typeface="Calibri"/>
              <a:cs typeface="Calibri"/>
            </a:endParaRPr>
          </a:p>
        </p:txBody>
      </p:sp>
      <p:sp>
        <p:nvSpPr>
          <p:cNvPr id="31" name="TextBox 30">
            <a:extLst>
              <a:ext uri="{FF2B5EF4-FFF2-40B4-BE49-F238E27FC236}">
                <a16:creationId xmlns:a16="http://schemas.microsoft.com/office/drawing/2014/main" id="{E15AB5FD-AD4E-EB1B-D031-D9744079BF4D}"/>
              </a:ext>
            </a:extLst>
          </p:cNvPr>
          <p:cNvSpPr txBox="1"/>
          <p:nvPr/>
        </p:nvSpPr>
        <p:spPr>
          <a:xfrm>
            <a:off x="3339576" y="3573805"/>
            <a:ext cx="991936"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500">
                <a:latin typeface="Calibri"/>
                <a:ea typeface="Calibri"/>
                <a:cs typeface="Calibri"/>
              </a:rPr>
              <a:t>Response</a:t>
            </a:r>
            <a:endParaRPr lang="en-US" sz="1500"/>
          </a:p>
        </p:txBody>
      </p:sp>
      <p:sp>
        <p:nvSpPr>
          <p:cNvPr id="32" name="TextBox 31">
            <a:extLst>
              <a:ext uri="{FF2B5EF4-FFF2-40B4-BE49-F238E27FC236}">
                <a16:creationId xmlns:a16="http://schemas.microsoft.com/office/drawing/2014/main" id="{CEDE3AE9-093A-A1F6-9C68-1B5A016BA1C7}"/>
              </a:ext>
            </a:extLst>
          </p:cNvPr>
          <p:cNvSpPr txBox="1"/>
          <p:nvPr/>
        </p:nvSpPr>
        <p:spPr>
          <a:xfrm>
            <a:off x="8720365" y="4576437"/>
            <a:ext cx="938464" cy="3231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500">
                <a:latin typeface="Calibri"/>
                <a:ea typeface="Calibri"/>
                <a:cs typeface="Calibri"/>
              </a:rPr>
              <a:t>Response</a:t>
            </a:r>
          </a:p>
        </p:txBody>
      </p:sp>
    </p:spTree>
    <p:extLst>
      <p:ext uri="{BB962C8B-B14F-4D97-AF65-F5344CB8AC3E}">
        <p14:creationId xmlns:p14="http://schemas.microsoft.com/office/powerpoint/2010/main" val="392952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3" grpId="0"/>
      <p:bldP spid="15" grpId="0" animBg="1"/>
      <p:bldP spid="16" grpId="0" animBg="1"/>
      <p:bldP spid="22" grpId="0"/>
      <p:bldP spid="24" grpId="0" animBg="1"/>
      <p:bldP spid="27" grpId="0"/>
      <p:bldP spid="29" grpId="0"/>
      <p:bldP spid="30"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89D3A-6678-8681-2B2C-BCFC3B217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8A0839-CDC2-29EF-8B24-C15481AAAD12}"/>
              </a:ext>
            </a:extLst>
          </p:cNvPr>
          <p:cNvSpPr>
            <a:spLocks noGrp="1"/>
          </p:cNvSpPr>
          <p:nvPr>
            <p:ph type="title"/>
          </p:nvPr>
        </p:nvSpPr>
        <p:spPr>
          <a:xfrm>
            <a:off x="0" y="399696"/>
            <a:ext cx="6773649" cy="480131"/>
          </a:xfrm>
        </p:spPr>
        <p:txBody>
          <a:bodyPr/>
          <a:lstStyle/>
          <a:p>
            <a:r>
              <a:rPr lang="en-US">
                <a:latin typeface="Georgia"/>
              </a:rPr>
              <a:t>`In all Fair Execution` - Recap </a:t>
            </a:r>
            <a:endParaRPr lang="en-US"/>
          </a:p>
        </p:txBody>
      </p:sp>
      <p:sp>
        <p:nvSpPr>
          <p:cNvPr id="3" name="Content Placeholder 2">
            <a:extLst>
              <a:ext uri="{FF2B5EF4-FFF2-40B4-BE49-F238E27FC236}">
                <a16:creationId xmlns:a16="http://schemas.microsoft.com/office/drawing/2014/main" id="{9BB64265-47A6-57EC-9475-05177AD2160F}"/>
              </a:ext>
            </a:extLst>
          </p:cNvPr>
          <p:cNvSpPr>
            <a:spLocks noGrp="1"/>
          </p:cNvSpPr>
          <p:nvPr>
            <p:ph idx="1"/>
          </p:nvPr>
        </p:nvSpPr>
        <p:spPr>
          <a:xfrm>
            <a:off x="838065" y="1568464"/>
            <a:ext cx="10519000" cy="3725610"/>
          </a:xfrm>
        </p:spPr>
        <p:txBody>
          <a:bodyPr/>
          <a:lstStyle/>
          <a:p>
            <a:pPr marL="342900" indent="-342900" algn="just">
              <a:buFont typeface="Arial,Sans-Serif" panose="020B0604020202020204" pitchFamily="34" charset="0"/>
              <a:buChar char="•"/>
            </a:pPr>
            <a:r>
              <a:rPr lang="en-US" sz="2000">
                <a:latin typeface="Helvetica"/>
                <a:cs typeface="Helvetica"/>
              </a:rPr>
              <a:t>"in all fair executions" refers to scenarios where any message that is sent is </a:t>
            </a:r>
            <a:r>
              <a:rPr lang="en-US" sz="2000" b="1">
                <a:latin typeface="Helvetica"/>
                <a:cs typeface="Helvetica"/>
              </a:rPr>
              <a:t>guaranteed to eventually be delivered</a:t>
            </a:r>
            <a:r>
              <a:rPr lang="en-US" sz="2000">
                <a:latin typeface="Helvetica"/>
                <a:cs typeface="Helvetica"/>
              </a:rPr>
              <a:t>, even if it is arbitrarily delayed.</a:t>
            </a:r>
          </a:p>
          <a:p>
            <a:pPr marL="342900" indent="-342900" algn="just">
              <a:buFont typeface="Arial,Sans-Serif" panose="020B0604020202020204" pitchFamily="34" charset="0"/>
              <a:buChar char="•"/>
            </a:pPr>
            <a:r>
              <a:rPr lang="en-US" sz="2000" b="1">
                <a:latin typeface="Helvetica"/>
                <a:cs typeface="Helvetica"/>
              </a:rPr>
              <a:t>Theorem 1</a:t>
            </a:r>
            <a:r>
              <a:rPr lang="en-US" sz="2000">
                <a:latin typeface="Helvetica"/>
                <a:cs typeface="Helvetica"/>
              </a:rPr>
              <a:t> proves you can't have C, A, and P in executions where messages are </a:t>
            </a:r>
            <a:r>
              <a:rPr lang="en-US" sz="2000" b="1">
                <a:latin typeface="Helvetica"/>
                <a:cs typeface="Helvetica"/>
              </a:rPr>
              <a:t>lost</a:t>
            </a:r>
            <a:r>
              <a:rPr lang="en-US" sz="2000">
                <a:latin typeface="Helvetica"/>
                <a:cs typeface="Helvetica"/>
              </a:rPr>
              <a:t>.</a:t>
            </a:r>
          </a:p>
          <a:p>
            <a:pPr marL="342900" indent="-342900" algn="just">
              <a:buFont typeface="Arial,Sans-Serif" panose="020B0604020202020204" pitchFamily="34" charset="0"/>
              <a:buChar char="•"/>
            </a:pPr>
            <a:r>
              <a:rPr lang="en-US" sz="2000" b="1">
                <a:latin typeface="Helvetica"/>
                <a:cs typeface="Helvetica"/>
              </a:rPr>
              <a:t>Corollary 1.1</a:t>
            </a:r>
            <a:r>
              <a:rPr lang="en-US" sz="2000">
                <a:latin typeface="Helvetica"/>
                <a:cs typeface="Helvetica"/>
              </a:rPr>
              <a:t> addresses a scenario where we lighten the restriction on atomic consistency by stating `in fair executions where no messages are lost, just </a:t>
            </a:r>
            <a:r>
              <a:rPr lang="en-US" sz="2000" i="1">
                <a:latin typeface="Helvetica"/>
                <a:cs typeface="Helvetica"/>
              </a:rPr>
              <a:t>delayed</a:t>
            </a:r>
            <a:r>
              <a:rPr lang="en-US" sz="2000">
                <a:latin typeface="Helvetica"/>
                <a:cs typeface="Helvetica"/>
              </a:rPr>
              <a:t>`.</a:t>
            </a:r>
          </a:p>
          <a:p>
            <a:pPr marL="342900" indent="-342900" algn="just">
              <a:buFont typeface="Arial,Sans-Serif" panose="020B0604020202020204" pitchFamily="34" charset="0"/>
              <a:buChar char="•"/>
            </a:pPr>
            <a:r>
              <a:rPr lang="en-US" sz="2000">
                <a:latin typeface="Helvetica"/>
                <a:cs typeface="Helvetica"/>
              </a:rPr>
              <a:t>The proof explains that this is </a:t>
            </a:r>
            <a:r>
              <a:rPr lang="en-US" sz="2000" b="1">
                <a:latin typeface="Helvetica"/>
                <a:cs typeface="Helvetica"/>
              </a:rPr>
              <a:t>still impossible</a:t>
            </a:r>
            <a:r>
              <a:rPr lang="en-US" sz="2000">
                <a:latin typeface="Helvetica"/>
                <a:cs typeface="Helvetica"/>
              </a:rPr>
              <a:t> because an asynchronous system can't tell the difference between a permanently lost message and one that is just "arbitrarily delayed"</a:t>
            </a:r>
          </a:p>
          <a:p>
            <a:pPr marL="342900" indent="-342900" algn="just">
              <a:buFont typeface="Arial,Sans-Serif" panose="020B0604020202020204" pitchFamily="34" charset="0"/>
              <a:buChar char="•"/>
            </a:pPr>
            <a:endParaRPr lang="en-US" sz="2000">
              <a:latin typeface="Helvetica"/>
              <a:cs typeface="Helvetica"/>
            </a:endParaRPr>
          </a:p>
        </p:txBody>
      </p:sp>
      <p:sp>
        <p:nvSpPr>
          <p:cNvPr id="4" name="Footer Placeholder 3">
            <a:extLst>
              <a:ext uri="{FF2B5EF4-FFF2-40B4-BE49-F238E27FC236}">
                <a16:creationId xmlns:a16="http://schemas.microsoft.com/office/drawing/2014/main" id="{FB224070-F872-682F-AA77-D7F6C9CB4090}"/>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47007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4A1BC-AC0C-14AF-3CC9-D833190457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545B6-64B9-C4B5-4334-7731E5FE9245}"/>
              </a:ext>
            </a:extLst>
          </p:cNvPr>
          <p:cNvSpPr>
            <a:spLocks noGrp="1"/>
          </p:cNvSpPr>
          <p:nvPr>
            <p:ph type="title"/>
          </p:nvPr>
        </p:nvSpPr>
        <p:spPr>
          <a:xfrm>
            <a:off x="0" y="399696"/>
            <a:ext cx="7004482" cy="480131"/>
          </a:xfrm>
        </p:spPr>
        <p:txBody>
          <a:bodyPr/>
          <a:lstStyle/>
          <a:p>
            <a:r>
              <a:rPr lang="en-US">
                <a:latin typeface="Georgia"/>
                <a:cs typeface="Helvetica"/>
              </a:rPr>
              <a:t>Asynchronous Model - Solutions</a:t>
            </a:r>
          </a:p>
        </p:txBody>
      </p:sp>
      <p:sp>
        <p:nvSpPr>
          <p:cNvPr id="3" name="Content Placeholder 2">
            <a:extLst>
              <a:ext uri="{FF2B5EF4-FFF2-40B4-BE49-F238E27FC236}">
                <a16:creationId xmlns:a16="http://schemas.microsoft.com/office/drawing/2014/main" id="{A03BE628-8E04-4711-3D2A-B9943E3F30D7}"/>
              </a:ext>
            </a:extLst>
          </p:cNvPr>
          <p:cNvSpPr>
            <a:spLocks noGrp="1"/>
          </p:cNvSpPr>
          <p:nvPr>
            <p:ph idx="1"/>
          </p:nvPr>
        </p:nvSpPr>
        <p:spPr>
          <a:xfrm>
            <a:off x="597045" y="1384581"/>
            <a:ext cx="11117419" cy="4088011"/>
          </a:xfrm>
        </p:spPr>
        <p:txBody>
          <a:bodyPr/>
          <a:lstStyle/>
          <a:p>
            <a:pPr marL="457200" indent="-457200" algn="just">
              <a:buAutoNum type="arabicPeriod"/>
            </a:pPr>
            <a:r>
              <a:rPr lang="en-US" sz="2200" b="1">
                <a:latin typeface="Aptos"/>
                <a:cs typeface="Helvetica"/>
              </a:rPr>
              <a:t>Atomic, Partition Tolerant:</a:t>
            </a:r>
            <a:r>
              <a:rPr lang="en-US" sz="2200">
                <a:latin typeface="Aptos"/>
                <a:cs typeface="Helvetica"/>
              </a:rPr>
              <a:t> </a:t>
            </a:r>
            <a:r>
              <a:rPr lang="en-US" sz="2000">
                <a:latin typeface="Aptos"/>
                <a:cs typeface="Helvetica"/>
              </a:rPr>
              <a:t>These systems sacrifice availability. During a partition, to avoid returning inconsistent data, the system may stop responding to requests.</a:t>
            </a:r>
            <a:endParaRPr lang="en-US"/>
          </a:p>
          <a:p>
            <a:pPr marL="457200" indent="-457200" algn="just">
              <a:buAutoNum type="arabicPeriod"/>
            </a:pPr>
            <a:endParaRPr lang="en-US" sz="2200">
              <a:latin typeface="Aptos"/>
              <a:cs typeface="Helvetica"/>
            </a:endParaRPr>
          </a:p>
          <a:p>
            <a:pPr marL="457200" indent="-457200" algn="just">
              <a:buAutoNum type="arabicPeriod"/>
            </a:pPr>
            <a:r>
              <a:rPr lang="en-US" sz="2200" b="1">
                <a:latin typeface="Aptos"/>
                <a:cs typeface="Helvetica"/>
              </a:rPr>
              <a:t>Atomic, Available:</a:t>
            </a:r>
            <a:r>
              <a:rPr lang="en-US" sz="2200">
                <a:latin typeface="Aptos"/>
                <a:cs typeface="Helvetica"/>
              </a:rPr>
              <a:t> </a:t>
            </a:r>
            <a:r>
              <a:rPr lang="en-US" sz="2000">
                <a:latin typeface="Aptos"/>
                <a:cs typeface="Helvetica"/>
              </a:rPr>
              <a:t>This is possible only if you assume there will be no network partitions. This model is often used for systems running on highly reliable local area networks (LANs).</a:t>
            </a:r>
            <a:endParaRPr lang="en-US" sz="2000">
              <a:latin typeface="Aptos"/>
            </a:endParaRPr>
          </a:p>
          <a:p>
            <a:pPr marL="457200" indent="-457200" algn="just">
              <a:buAutoNum type="arabicPeriod"/>
            </a:pPr>
            <a:endParaRPr lang="en-US" sz="2200">
              <a:latin typeface="Aptos"/>
              <a:cs typeface="Helvetica"/>
            </a:endParaRPr>
          </a:p>
          <a:p>
            <a:pPr marL="457200" indent="-457200" algn="just">
              <a:buAutoNum type="arabicPeriod"/>
            </a:pPr>
            <a:r>
              <a:rPr lang="en-US" sz="2200" b="1">
                <a:latin typeface="Aptos"/>
                <a:cs typeface="Helvetica"/>
              </a:rPr>
              <a:t>Available, Partition Tolerant:</a:t>
            </a:r>
            <a:r>
              <a:rPr lang="en-US" sz="2200">
                <a:latin typeface="Aptos"/>
                <a:cs typeface="Helvetica"/>
              </a:rPr>
              <a:t> </a:t>
            </a:r>
            <a:r>
              <a:rPr lang="en-US" sz="2000">
                <a:latin typeface="Aptos"/>
                <a:cs typeface="Helvetica"/>
              </a:rPr>
              <a:t>These systems sacrifice strong consistency. They will always respond, but during a partition, they might return stale data.</a:t>
            </a:r>
          </a:p>
          <a:p>
            <a:pPr marL="457200" indent="-457200" algn="just">
              <a:buAutoNum type="arabicPeriod"/>
            </a:pPr>
            <a:endParaRPr lang="en-US" sz="2000">
              <a:latin typeface="Aptos"/>
              <a:cs typeface="Helvetica" pitchFamily="2" charset="0"/>
            </a:endParaRPr>
          </a:p>
        </p:txBody>
      </p:sp>
      <p:sp>
        <p:nvSpPr>
          <p:cNvPr id="4" name="Footer Placeholder 3">
            <a:extLst>
              <a:ext uri="{FF2B5EF4-FFF2-40B4-BE49-F238E27FC236}">
                <a16:creationId xmlns:a16="http://schemas.microsoft.com/office/drawing/2014/main" id="{2A9547B2-BD08-7C77-C5AF-EFD9BE4F60A7}"/>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24998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F586E-E511-4F2C-9240-2931527E05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A26366-8FA7-FB19-F544-8400D5F79834}"/>
              </a:ext>
            </a:extLst>
          </p:cNvPr>
          <p:cNvSpPr>
            <a:spLocks noGrp="1"/>
          </p:cNvSpPr>
          <p:nvPr>
            <p:ph type="title"/>
          </p:nvPr>
        </p:nvSpPr>
        <p:spPr>
          <a:xfrm>
            <a:off x="0" y="399696"/>
            <a:ext cx="8323754" cy="480131"/>
          </a:xfrm>
        </p:spPr>
        <p:txBody>
          <a:bodyPr/>
          <a:lstStyle/>
          <a:p>
            <a:r>
              <a:rPr lang="en-US">
                <a:latin typeface="Georgia"/>
                <a:cs typeface="Helvetica"/>
              </a:rPr>
              <a:t>Revamp – Partially Synchronous Model</a:t>
            </a:r>
          </a:p>
        </p:txBody>
      </p:sp>
      <p:sp>
        <p:nvSpPr>
          <p:cNvPr id="3" name="Content Placeholder 2">
            <a:extLst>
              <a:ext uri="{FF2B5EF4-FFF2-40B4-BE49-F238E27FC236}">
                <a16:creationId xmlns:a16="http://schemas.microsoft.com/office/drawing/2014/main" id="{668B5308-FF12-0729-872D-8A593EDE99F7}"/>
              </a:ext>
            </a:extLst>
          </p:cNvPr>
          <p:cNvSpPr>
            <a:spLocks noGrp="1"/>
          </p:cNvSpPr>
          <p:nvPr>
            <p:ph idx="1"/>
          </p:nvPr>
        </p:nvSpPr>
        <p:spPr>
          <a:xfrm>
            <a:off x="597045" y="1074386"/>
            <a:ext cx="10989295" cy="4708400"/>
          </a:xfrm>
        </p:spPr>
        <p:txBody>
          <a:bodyPr/>
          <a:lstStyle/>
          <a:p>
            <a:pPr marL="342900" indent="-342900" algn="just">
              <a:buFont typeface="Arial" panose="020B0604020202020204" pitchFamily="34" charset="0"/>
              <a:buChar char="•"/>
            </a:pPr>
            <a:r>
              <a:rPr lang="en-US" sz="2200">
                <a:latin typeface="Aptos"/>
                <a:cs typeface="Helvetica"/>
              </a:rPr>
              <a:t>In a real-world scenario, </a:t>
            </a:r>
            <a:r>
              <a:rPr lang="en-US" sz="2200" err="1">
                <a:latin typeface="Aptos"/>
                <a:cs typeface="Helvetica"/>
              </a:rPr>
              <a:t>realise</a:t>
            </a:r>
            <a:r>
              <a:rPr lang="en-US" sz="2200">
                <a:latin typeface="Aptos"/>
                <a:cs typeface="Helvetica"/>
              </a:rPr>
              <a:t> that most networks aren't asynchronous. </a:t>
            </a:r>
            <a:endParaRPr lang="en-US">
              <a:cs typeface="Helvetica" pitchFamily="2" charset="0"/>
            </a:endParaRPr>
          </a:p>
          <a:p>
            <a:pPr marL="342900" indent="-342900" algn="just">
              <a:buFont typeface="Arial" panose="020B0604020202020204" pitchFamily="34" charset="0"/>
              <a:buChar char="•"/>
            </a:pPr>
            <a:r>
              <a:rPr lang="en-US" sz="2200">
                <a:latin typeface="Aptos"/>
                <a:cs typeface="Helvetica"/>
              </a:rPr>
              <a:t>If we allow each node to have a clock, possibility of building a system increases. </a:t>
            </a:r>
            <a:endParaRPr lang="en-US" sz="2200">
              <a:latin typeface="Aptos"/>
              <a:cs typeface="Helvetica" pitchFamily="2" charset="0"/>
            </a:endParaRPr>
          </a:p>
          <a:p>
            <a:pPr marL="342900" indent="-342900" algn="just">
              <a:buFont typeface="Arial" panose="020B0604020202020204" pitchFamily="34" charset="0"/>
              <a:buChar char="•"/>
            </a:pPr>
            <a:r>
              <a:rPr lang="en-US" sz="2200">
                <a:latin typeface="Aptos"/>
                <a:cs typeface="Helvetica"/>
              </a:rPr>
              <a:t>The clocks themselves are not synchronized, in that they may display diﬀerent values at the same real time.</a:t>
            </a:r>
          </a:p>
          <a:p>
            <a:pPr marL="342900" indent="-342900" algn="just">
              <a:buFont typeface="Arial" panose="020B0604020202020204" pitchFamily="34" charset="0"/>
              <a:buChar char="•"/>
            </a:pPr>
            <a:r>
              <a:rPr lang="en-US" sz="2200">
                <a:latin typeface="Aptos"/>
                <a:cs typeface="Helvetica"/>
              </a:rPr>
              <a:t>Assumptions:</a:t>
            </a:r>
          </a:p>
          <a:p>
            <a:pPr marL="1026795" lvl="1" indent="-342900" algn="just"/>
            <a:r>
              <a:rPr lang="en-US" sz="2200">
                <a:latin typeface="Aptos"/>
                <a:cs typeface="Helvetica"/>
              </a:rPr>
              <a:t>every message is either delivered within a given, known time: </a:t>
            </a:r>
            <a:r>
              <a:rPr lang="en-US" sz="2200" b="1">
                <a:latin typeface="Aptos"/>
                <a:cs typeface="Helvetica"/>
              </a:rPr>
              <a:t>t(msg) </a:t>
            </a:r>
            <a:r>
              <a:rPr lang="en-US" sz="2200">
                <a:latin typeface="Aptos"/>
                <a:cs typeface="Helvetica"/>
              </a:rPr>
              <a:t>or its lost.</a:t>
            </a:r>
            <a:endParaRPr lang="en-US" sz="2200">
              <a:latin typeface="Aptos"/>
              <a:cs typeface="Helvetica" pitchFamily="2" charset="0"/>
            </a:endParaRPr>
          </a:p>
          <a:p>
            <a:pPr marL="1026795" indent="-342900" algn="just">
              <a:buFont typeface="Arial" panose="020B0604020202020204" pitchFamily="34" charset="0"/>
              <a:buChar char="•"/>
            </a:pPr>
            <a:r>
              <a:rPr lang="en-US" sz="2200">
                <a:latin typeface="Aptos"/>
                <a:cs typeface="Helvetica"/>
              </a:rPr>
              <a:t>every node processes a received message within a given, known time: </a:t>
            </a:r>
            <a:r>
              <a:rPr lang="en-US" sz="2200" b="1">
                <a:latin typeface="Aptos"/>
                <a:cs typeface="Helvetica"/>
              </a:rPr>
              <a:t>t(local)</a:t>
            </a:r>
            <a:r>
              <a:rPr lang="en-US" sz="2200">
                <a:latin typeface="Aptos"/>
                <a:cs typeface="Helvetica"/>
              </a:rPr>
              <a:t>, and local processing takes zero time.</a:t>
            </a:r>
          </a:p>
          <a:p>
            <a:pPr marL="1026795" lvl="1" indent="-342900" algn="just"/>
            <a:endParaRPr lang="en-US" sz="2200">
              <a:latin typeface="Aptos"/>
              <a:cs typeface="Helvetica" pitchFamily="2" charset="0"/>
            </a:endParaRPr>
          </a:p>
          <a:p>
            <a:pPr marL="1026795" lvl="1" indent="-342900" algn="just"/>
            <a:endParaRPr lang="en-US" sz="2200">
              <a:latin typeface="Aptos"/>
              <a:cs typeface="Helvetica" pitchFamily="2" charset="0"/>
            </a:endParaRPr>
          </a:p>
          <a:p>
            <a:pPr marL="342900" indent="-342900" algn="just">
              <a:buFont typeface="Arial" panose="020B0604020202020204" pitchFamily="34" charset="0"/>
              <a:buChar char="•"/>
            </a:pPr>
            <a:endParaRPr lang="en-US" sz="2200">
              <a:latin typeface="Aptos"/>
              <a:cs typeface="Helvetica" pitchFamily="2" charset="0"/>
            </a:endParaRPr>
          </a:p>
          <a:p>
            <a:pPr marL="342900" indent="-342900" algn="just">
              <a:buFont typeface="Arial" panose="020B0604020202020204" pitchFamily="34" charset="0"/>
              <a:buChar char="•"/>
            </a:pPr>
            <a:endParaRPr lang="en-US" sz="2200">
              <a:latin typeface="Aptos"/>
              <a:cs typeface="Helvetica" pitchFamily="2" charset="0"/>
            </a:endParaRPr>
          </a:p>
        </p:txBody>
      </p:sp>
      <p:sp>
        <p:nvSpPr>
          <p:cNvPr id="4" name="Footer Placeholder 3">
            <a:extLst>
              <a:ext uri="{FF2B5EF4-FFF2-40B4-BE49-F238E27FC236}">
                <a16:creationId xmlns:a16="http://schemas.microsoft.com/office/drawing/2014/main" id="{BE4C3FDD-02EB-AE34-B3D1-A0B53EABE90A}"/>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3077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71D7C-2B35-7E69-5653-122203234470}"/>
              </a:ext>
            </a:extLst>
          </p:cNvPr>
          <p:cNvSpPr>
            <a:spLocks noGrp="1"/>
          </p:cNvSpPr>
          <p:nvPr>
            <p:ph type="title"/>
          </p:nvPr>
        </p:nvSpPr>
        <p:spPr>
          <a:xfrm>
            <a:off x="0" y="399696"/>
            <a:ext cx="5279587" cy="480131"/>
          </a:xfrm>
        </p:spPr>
        <p:txBody>
          <a:bodyPr/>
          <a:lstStyle/>
          <a:p>
            <a:r>
              <a:rPr lang="en-US">
                <a:latin typeface="Helvetica"/>
                <a:cs typeface="Helvetica"/>
              </a:rPr>
              <a:t>Global Stabilization Time</a:t>
            </a:r>
            <a:endParaRPr lang="en-US"/>
          </a:p>
        </p:txBody>
      </p:sp>
      <p:sp>
        <p:nvSpPr>
          <p:cNvPr id="3" name="Content Placeholder 2">
            <a:extLst>
              <a:ext uri="{FF2B5EF4-FFF2-40B4-BE49-F238E27FC236}">
                <a16:creationId xmlns:a16="http://schemas.microsoft.com/office/drawing/2014/main" id="{4BD042C6-67CC-F114-11DD-22182BC9E698}"/>
              </a:ext>
            </a:extLst>
          </p:cNvPr>
          <p:cNvSpPr>
            <a:spLocks noGrp="1"/>
          </p:cNvSpPr>
          <p:nvPr>
            <p:ph idx="1"/>
          </p:nvPr>
        </p:nvSpPr>
        <p:spPr>
          <a:xfrm>
            <a:off x="883920" y="1109345"/>
            <a:ext cx="10653940" cy="4815387"/>
          </a:xfrm>
        </p:spPr>
        <p:txBody>
          <a:bodyPr/>
          <a:lstStyle/>
          <a:p>
            <a:pPr marL="342900" indent="-342900">
              <a:buChar char="•"/>
            </a:pPr>
            <a:r>
              <a:rPr lang="en-US" sz="2000">
                <a:latin typeface="Aptos"/>
                <a:ea typeface="Calibri"/>
                <a:cs typeface="Helvetica"/>
              </a:rPr>
              <a:t>A key distinction between </a:t>
            </a:r>
            <a:r>
              <a:rPr lang="en-US" sz="2000" b="1">
                <a:latin typeface="Aptos"/>
                <a:ea typeface="Calibri"/>
                <a:cs typeface="Helvetica"/>
              </a:rPr>
              <a:t>fully asynchronous</a:t>
            </a:r>
            <a:r>
              <a:rPr lang="en-US" sz="2000">
                <a:latin typeface="Aptos"/>
                <a:ea typeface="Calibri"/>
                <a:cs typeface="Helvetica"/>
              </a:rPr>
              <a:t> and </a:t>
            </a:r>
            <a:r>
              <a:rPr lang="en-US" sz="2000" b="1">
                <a:latin typeface="Aptos"/>
                <a:ea typeface="Calibri"/>
                <a:cs typeface="Helvetica"/>
              </a:rPr>
              <a:t>partially synchronous</a:t>
            </a:r>
            <a:r>
              <a:rPr lang="en-US" sz="2000">
                <a:latin typeface="Aptos"/>
                <a:ea typeface="Calibri"/>
                <a:cs typeface="Helvetica"/>
              </a:rPr>
              <a:t> networks is the existence of a </a:t>
            </a:r>
            <a:r>
              <a:rPr lang="en-US" sz="2000" b="1">
                <a:latin typeface="Aptos"/>
                <a:ea typeface="Calibri"/>
                <a:cs typeface="Helvetica"/>
              </a:rPr>
              <a:t>Global Stabilization Time (GST)</a:t>
            </a:r>
            <a:r>
              <a:rPr lang="en-US" sz="2000">
                <a:latin typeface="Aptos"/>
                <a:ea typeface="Calibri"/>
                <a:cs typeface="Helvetica"/>
              </a:rPr>
              <a:t> — a theoretical boundary after which the system becomes "well-behaved"</a:t>
            </a:r>
            <a:br>
              <a:rPr lang="en-US" sz="2000">
                <a:latin typeface="Aptos"/>
                <a:cs typeface="Helvetica"/>
              </a:rPr>
            </a:br>
            <a:endParaRPr lang="en-US" sz="2000">
              <a:latin typeface="Aptos"/>
              <a:ea typeface="Calibri"/>
              <a:cs typeface="Helvetica"/>
            </a:endParaRPr>
          </a:p>
          <a:p>
            <a:pPr marL="285750" indent="-285750">
              <a:buFont typeface="Arial" panose="020B0604020202020204" pitchFamily="34" charset="0"/>
              <a:buChar char="•"/>
            </a:pPr>
            <a:r>
              <a:rPr lang="en-US" sz="2000">
                <a:latin typeface="Aptos"/>
                <a:ea typeface="Calibri"/>
                <a:cs typeface="Helvetica"/>
              </a:rPr>
              <a:t>After GST :</a:t>
            </a:r>
          </a:p>
          <a:p>
            <a:pPr marL="969645" lvl="1" indent="-285750">
              <a:buFont typeface="Courier New"/>
              <a:buChar char="o"/>
            </a:pPr>
            <a:r>
              <a:rPr lang="en-US" sz="1800">
                <a:latin typeface="Aptos"/>
                <a:ea typeface="Calibri"/>
                <a:cs typeface="Helvetica"/>
              </a:rPr>
              <a:t>Message delays and process speeds are bounded</a:t>
            </a:r>
          </a:p>
          <a:p>
            <a:pPr marL="969645" lvl="1" indent="-285750">
              <a:buFont typeface="Courier New"/>
              <a:buChar char="o"/>
            </a:pPr>
            <a:r>
              <a:rPr lang="en-US" sz="1800">
                <a:latin typeface="Aptos"/>
                <a:ea typeface="Calibri"/>
                <a:cs typeface="Helvetica"/>
              </a:rPr>
              <a:t>Nodes can rely on </a:t>
            </a:r>
            <a:r>
              <a:rPr lang="en-US" sz="1800" b="1">
                <a:latin typeface="Aptos"/>
                <a:ea typeface="Calibri"/>
                <a:cs typeface="Helvetica"/>
              </a:rPr>
              <a:t>timeouts</a:t>
            </a:r>
            <a:r>
              <a:rPr lang="en-US" sz="1800">
                <a:latin typeface="Aptos"/>
                <a:ea typeface="Calibri"/>
                <a:cs typeface="Helvetica"/>
              </a:rPr>
              <a:t> and </a:t>
            </a:r>
            <a:r>
              <a:rPr lang="en-US" sz="1800" b="1">
                <a:latin typeface="Aptos"/>
                <a:ea typeface="Calibri"/>
                <a:cs typeface="Helvetica"/>
              </a:rPr>
              <a:t>time-based coordination</a:t>
            </a:r>
            <a:endParaRPr lang="en-US" sz="1800">
              <a:latin typeface="Aptos"/>
              <a:ea typeface="Calibri"/>
              <a:cs typeface="Helvetica"/>
            </a:endParaRPr>
          </a:p>
          <a:p>
            <a:pPr marL="969645" lvl="1" indent="-285750">
              <a:buFont typeface="Courier New"/>
              <a:buChar char="o"/>
            </a:pPr>
            <a:r>
              <a:rPr lang="en-US" sz="1800">
                <a:latin typeface="Aptos"/>
                <a:ea typeface="Calibri"/>
                <a:cs typeface="Helvetica"/>
              </a:rPr>
              <a:t>The system </a:t>
            </a:r>
            <a:r>
              <a:rPr lang="en-US" sz="1800" b="1">
                <a:latin typeface="Aptos"/>
                <a:ea typeface="Calibri"/>
                <a:cs typeface="Helvetica"/>
              </a:rPr>
              <a:t>recovers from asynchrony</a:t>
            </a:r>
            <a:r>
              <a:rPr lang="en-US" sz="1800">
                <a:latin typeface="Aptos"/>
                <a:ea typeface="Calibri"/>
                <a:cs typeface="Helvetica"/>
              </a:rPr>
              <a:t>, enabling progress while preserving safety</a:t>
            </a:r>
            <a:br>
              <a:rPr lang="en-US" sz="1800">
                <a:latin typeface="Aptos"/>
                <a:cs typeface="Helvetica"/>
              </a:rPr>
            </a:br>
            <a:endParaRPr lang="en-US" sz="1800">
              <a:latin typeface="Aptos"/>
              <a:ea typeface="Calibri"/>
              <a:cs typeface="Helvetica"/>
            </a:endParaRPr>
          </a:p>
          <a:p>
            <a:pPr marL="285750" indent="-285750">
              <a:buFont typeface="Arial" panose="020B0604020202020204" pitchFamily="34" charset="0"/>
              <a:buChar char="•"/>
            </a:pPr>
            <a:r>
              <a:rPr lang="en-US" sz="2000">
                <a:latin typeface="Aptos"/>
                <a:ea typeface="Calibri"/>
                <a:cs typeface="Helvetica"/>
              </a:rPr>
              <a:t>In contrast, before GST, the system behaves like a fully async network — with unpredictable delays and no reliable notion of time.</a:t>
            </a:r>
          </a:p>
          <a:p>
            <a:endParaRPr lang="en-US" sz="2000">
              <a:latin typeface="Aptos"/>
              <a:ea typeface="Calibri"/>
              <a:cs typeface="Helvetica"/>
            </a:endParaRPr>
          </a:p>
        </p:txBody>
      </p:sp>
      <p:sp>
        <p:nvSpPr>
          <p:cNvPr id="4" name="Footer Placeholder 3">
            <a:extLst>
              <a:ext uri="{FF2B5EF4-FFF2-40B4-BE49-F238E27FC236}">
                <a16:creationId xmlns:a16="http://schemas.microsoft.com/office/drawing/2014/main" id="{B4F9C67C-2DB5-5994-9920-040FDB108D13}"/>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73047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8B15E-4280-E552-5C63-BCBF153F60C2}"/>
              </a:ext>
            </a:extLst>
          </p:cNvPr>
          <p:cNvSpPr>
            <a:spLocks noGrp="1"/>
          </p:cNvSpPr>
          <p:nvPr>
            <p:ph type="title"/>
          </p:nvPr>
        </p:nvSpPr>
        <p:spPr>
          <a:xfrm>
            <a:off x="0" y="399696"/>
            <a:ext cx="3849772" cy="480131"/>
          </a:xfrm>
        </p:spPr>
        <p:txBody>
          <a:bodyPr/>
          <a:lstStyle/>
          <a:p>
            <a:r>
              <a:rPr lang="en-US">
                <a:latin typeface="Helvetica"/>
                <a:cs typeface="Helvetica"/>
              </a:rPr>
              <a:t>Analogy for GST</a:t>
            </a:r>
            <a:endParaRPr lang="en-US">
              <a:cs typeface="Helvetica"/>
            </a:endParaRPr>
          </a:p>
        </p:txBody>
      </p:sp>
      <p:pic>
        <p:nvPicPr>
          <p:cNvPr id="5" name="Content Placeholder 4">
            <a:extLst>
              <a:ext uri="{FF2B5EF4-FFF2-40B4-BE49-F238E27FC236}">
                <a16:creationId xmlns:a16="http://schemas.microsoft.com/office/drawing/2014/main" id="{2D583F74-13FF-4AB1-FAF5-BC3D9405092C}"/>
              </a:ext>
            </a:extLst>
          </p:cNvPr>
          <p:cNvPicPr>
            <a:picLocks noGrp="1" noChangeAspect="1"/>
          </p:cNvPicPr>
          <p:nvPr>
            <p:ph idx="1"/>
          </p:nvPr>
        </p:nvPicPr>
        <p:blipFill>
          <a:blip r:embed="rId2"/>
          <a:stretch>
            <a:fillRect/>
          </a:stretch>
        </p:blipFill>
        <p:spPr bwMode="auto">
          <a:xfrm>
            <a:off x="596382" y="1658996"/>
            <a:ext cx="2660425" cy="26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8453E882-EEA4-15B1-A7E5-B33A952CC121}"/>
              </a:ext>
            </a:extLst>
          </p:cNvPr>
          <p:cNvSpPr>
            <a:spLocks noGrp="1"/>
          </p:cNvSpPr>
          <p:nvPr>
            <p:ph type="ftr" sz="quarter" idx="12"/>
          </p:nvPr>
        </p:nvSpPr>
        <p:spPr/>
        <p:txBody>
          <a:bodyPr/>
          <a:lstStyle/>
          <a:p>
            <a:pPr>
              <a:defRPr/>
            </a:pPr>
            <a:endParaRPr lang="en-US"/>
          </a:p>
        </p:txBody>
      </p:sp>
      <p:pic>
        <p:nvPicPr>
          <p:cNvPr id="7" name="Picture 6">
            <a:extLst>
              <a:ext uri="{FF2B5EF4-FFF2-40B4-BE49-F238E27FC236}">
                <a16:creationId xmlns:a16="http://schemas.microsoft.com/office/drawing/2014/main" id="{DE30E5A2-0CF5-B2DB-3161-961D6168DB71}"/>
              </a:ext>
            </a:extLst>
          </p:cNvPr>
          <p:cNvPicPr>
            <a:picLocks noChangeAspect="1"/>
          </p:cNvPicPr>
          <p:nvPr/>
        </p:nvPicPr>
        <p:blipFill>
          <a:blip r:embed="rId3"/>
          <a:stretch>
            <a:fillRect/>
          </a:stretch>
        </p:blipFill>
        <p:spPr>
          <a:xfrm>
            <a:off x="8308508" y="2158597"/>
            <a:ext cx="3423199" cy="1914187"/>
          </a:xfrm>
          <a:prstGeom prst="rect">
            <a:avLst/>
          </a:prstGeom>
        </p:spPr>
      </p:pic>
      <p:sp>
        <p:nvSpPr>
          <p:cNvPr id="8" name="TextBox 7">
            <a:extLst>
              <a:ext uri="{FF2B5EF4-FFF2-40B4-BE49-F238E27FC236}">
                <a16:creationId xmlns:a16="http://schemas.microsoft.com/office/drawing/2014/main" id="{15096ECF-EC11-4A7C-2B32-5A673099EBD5}"/>
              </a:ext>
            </a:extLst>
          </p:cNvPr>
          <p:cNvSpPr txBox="1"/>
          <p:nvPr/>
        </p:nvSpPr>
        <p:spPr>
          <a:xfrm>
            <a:off x="471898" y="4541056"/>
            <a:ext cx="372184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ptos"/>
                <a:ea typeface="Calibri"/>
                <a:cs typeface="Calibri"/>
              </a:rPr>
              <a:t>Asynchronous Phase of the Network :</a:t>
            </a:r>
          </a:p>
          <a:p>
            <a:pPr marL="285750" indent="-285750">
              <a:buFont typeface="Calibri"/>
              <a:buChar char="-"/>
            </a:pPr>
            <a:r>
              <a:rPr lang="en-US" sz="1600">
                <a:latin typeface="Aptos"/>
                <a:ea typeface="Calibri"/>
                <a:cs typeface="Calibri"/>
              </a:rPr>
              <a:t>Indefinite delays</a:t>
            </a:r>
          </a:p>
          <a:p>
            <a:pPr marL="285750" indent="-285750">
              <a:buFont typeface="Calibri"/>
              <a:buChar char="-"/>
            </a:pPr>
            <a:r>
              <a:rPr lang="en-US" sz="1600">
                <a:latin typeface="Aptos"/>
                <a:ea typeface="Calibri"/>
                <a:cs typeface="Calibri"/>
              </a:rPr>
              <a:t>No time bounds</a:t>
            </a:r>
          </a:p>
          <a:p>
            <a:pPr marL="285750" indent="-285750">
              <a:buFont typeface="Calibri"/>
              <a:buChar char="-"/>
            </a:pPr>
            <a:r>
              <a:rPr lang="en-US" sz="1600">
                <a:latin typeface="Aptos"/>
                <a:ea typeface="Calibri"/>
                <a:cs typeface="Calibri"/>
              </a:rPr>
              <a:t>Node cannot distinguish if partition occurs</a:t>
            </a:r>
            <a:endParaRPr lang="en-US" sz="1600" err="1">
              <a:latin typeface="Aptos"/>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CC9F1CB-6354-78BE-33B7-6AAD71EA53E0}"/>
              </a:ext>
            </a:extLst>
          </p:cNvPr>
          <p:cNvSpPr txBox="1"/>
          <p:nvPr/>
        </p:nvSpPr>
        <p:spPr>
          <a:xfrm>
            <a:off x="4842761" y="4324447"/>
            <a:ext cx="252272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GST Boundary makes the network </a:t>
            </a:r>
            <a:r>
              <a:rPr lang="en-US">
                <a:latin typeface="Aptos"/>
                <a:ea typeface="Calibri"/>
                <a:cs typeface="Calibri"/>
              </a:rPr>
              <a:t>synchronous</a:t>
            </a:r>
            <a:r>
              <a:rPr lang="en-US">
                <a:latin typeface="Calibri"/>
                <a:ea typeface="Calibri"/>
                <a:cs typeface="Calibri"/>
              </a:rPr>
              <a:t> </a:t>
            </a:r>
            <a:endParaRPr lang="en-US"/>
          </a:p>
        </p:txBody>
      </p:sp>
      <p:sp>
        <p:nvSpPr>
          <p:cNvPr id="10" name="TextBox 9">
            <a:extLst>
              <a:ext uri="{FF2B5EF4-FFF2-40B4-BE49-F238E27FC236}">
                <a16:creationId xmlns:a16="http://schemas.microsoft.com/office/drawing/2014/main" id="{CEDC12A3-3F70-98F4-856A-08BD1FD47B68}"/>
              </a:ext>
            </a:extLst>
          </p:cNvPr>
          <p:cNvSpPr txBox="1"/>
          <p:nvPr/>
        </p:nvSpPr>
        <p:spPr>
          <a:xfrm>
            <a:off x="8308507" y="4317582"/>
            <a:ext cx="35604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ea typeface="Calibri"/>
                <a:cs typeface="Calibri"/>
              </a:rPr>
              <a:t>Synchronous Phase of the network:</a:t>
            </a:r>
          </a:p>
          <a:p>
            <a:pPr marL="285750" indent="-285750">
              <a:buFont typeface="Calibri"/>
              <a:buChar char="-"/>
            </a:pPr>
            <a:r>
              <a:rPr lang="en-US" sz="1600">
                <a:latin typeface="Calibri"/>
                <a:ea typeface="Calibri"/>
                <a:cs typeface="Calibri"/>
              </a:rPr>
              <a:t>Time bound messages</a:t>
            </a:r>
          </a:p>
          <a:p>
            <a:pPr marL="285750" indent="-285750">
              <a:buFont typeface="Calibri"/>
              <a:buChar char="-"/>
            </a:pPr>
            <a:r>
              <a:rPr lang="en-US" sz="1600">
                <a:latin typeface="Calibri"/>
                <a:ea typeface="Calibri"/>
                <a:cs typeface="Calibri"/>
              </a:rPr>
              <a:t>Node's can rely on internal clock</a:t>
            </a:r>
            <a:endParaRPr lang="en-US" sz="1600">
              <a:ea typeface="Calibri"/>
              <a:cs typeface="Calibri"/>
            </a:endParaRPr>
          </a:p>
        </p:txBody>
      </p:sp>
      <p:sp>
        <p:nvSpPr>
          <p:cNvPr id="11" name="Arrow: Right 10">
            <a:extLst>
              <a:ext uri="{FF2B5EF4-FFF2-40B4-BE49-F238E27FC236}">
                <a16:creationId xmlns:a16="http://schemas.microsoft.com/office/drawing/2014/main" id="{7D9E1E34-4429-37ED-97E6-6DC73B77C9A9}"/>
              </a:ext>
            </a:extLst>
          </p:cNvPr>
          <p:cNvSpPr/>
          <p:nvPr/>
        </p:nvSpPr>
        <p:spPr>
          <a:xfrm>
            <a:off x="3519898" y="2885542"/>
            <a:ext cx="812284" cy="2088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D37F6AF-005F-3F9D-828A-770046538401}"/>
              </a:ext>
            </a:extLst>
          </p:cNvPr>
          <p:cNvSpPr/>
          <p:nvPr/>
        </p:nvSpPr>
        <p:spPr>
          <a:xfrm>
            <a:off x="7364710" y="2885541"/>
            <a:ext cx="812284" cy="20887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up of coffee with smoke&#10;&#10;AI-generated content may be incorrect.">
            <a:extLst>
              <a:ext uri="{FF2B5EF4-FFF2-40B4-BE49-F238E27FC236}">
                <a16:creationId xmlns:a16="http://schemas.microsoft.com/office/drawing/2014/main" id="{72781EBF-6AD0-9FAB-4B6C-6F295F4A351C}"/>
              </a:ext>
            </a:extLst>
          </p:cNvPr>
          <p:cNvPicPr>
            <a:picLocks noChangeAspect="1"/>
          </p:cNvPicPr>
          <p:nvPr/>
        </p:nvPicPr>
        <p:blipFill>
          <a:blip r:embed="rId4"/>
          <a:stretch>
            <a:fillRect/>
          </a:stretch>
        </p:blipFill>
        <p:spPr>
          <a:xfrm>
            <a:off x="4736390" y="2158838"/>
            <a:ext cx="2525818" cy="1902100"/>
          </a:xfrm>
          <a:prstGeom prst="rect">
            <a:avLst/>
          </a:prstGeom>
        </p:spPr>
      </p:pic>
    </p:spTree>
    <p:extLst>
      <p:ext uri="{BB962C8B-B14F-4D97-AF65-F5344CB8AC3E}">
        <p14:creationId xmlns:p14="http://schemas.microsoft.com/office/powerpoint/2010/main" val="256236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9"/>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14999"/>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81516-D8AF-D24C-A67D-297BF4486C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41EC7-5AD1-EA94-8898-DCD0DC7BEE5C}"/>
              </a:ext>
            </a:extLst>
          </p:cNvPr>
          <p:cNvSpPr>
            <a:spLocks noGrp="1"/>
          </p:cNvSpPr>
          <p:nvPr>
            <p:ph type="title"/>
          </p:nvPr>
        </p:nvSpPr>
        <p:spPr>
          <a:xfrm>
            <a:off x="0" y="399696"/>
            <a:ext cx="11246027" cy="480131"/>
          </a:xfrm>
        </p:spPr>
        <p:txBody>
          <a:bodyPr/>
          <a:lstStyle/>
          <a:p>
            <a:r>
              <a:rPr lang="en-US">
                <a:latin typeface="Georgia"/>
                <a:cs typeface="Helvetica"/>
              </a:rPr>
              <a:t>Revamp – Partially Synchronous Model – Continued ….</a:t>
            </a:r>
          </a:p>
        </p:txBody>
      </p:sp>
      <p:sp>
        <p:nvSpPr>
          <p:cNvPr id="4" name="Footer Placeholder 3">
            <a:extLst>
              <a:ext uri="{FF2B5EF4-FFF2-40B4-BE49-F238E27FC236}">
                <a16:creationId xmlns:a16="http://schemas.microsoft.com/office/drawing/2014/main" id="{6E78D411-341E-75D0-9F2F-948DFAFA6F08}"/>
              </a:ext>
            </a:extLst>
          </p:cNvPr>
          <p:cNvSpPr>
            <a:spLocks noGrp="1"/>
          </p:cNvSpPr>
          <p:nvPr>
            <p:ph type="ftr" sz="quarter" idx="12"/>
          </p:nvPr>
        </p:nvSpPr>
        <p:spPr/>
        <p:txBody>
          <a:bodyPr/>
          <a:lstStyle/>
          <a:p>
            <a:pPr>
              <a:defRPr/>
            </a:pPr>
            <a:endParaRPr lang="en-US"/>
          </a:p>
        </p:txBody>
      </p:sp>
      <p:sp>
        <p:nvSpPr>
          <p:cNvPr id="18" name="Rectangle 17">
            <a:extLst>
              <a:ext uri="{FF2B5EF4-FFF2-40B4-BE49-F238E27FC236}">
                <a16:creationId xmlns:a16="http://schemas.microsoft.com/office/drawing/2014/main" id="{9B2ADC1E-9037-93BE-7ACC-B326A5679B3F}"/>
              </a:ext>
            </a:extLst>
          </p:cNvPr>
          <p:cNvSpPr/>
          <p:nvPr/>
        </p:nvSpPr>
        <p:spPr>
          <a:xfrm>
            <a:off x="314599" y="2489802"/>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G1</a:t>
            </a:r>
            <a:endParaRPr lang="en-US"/>
          </a:p>
        </p:txBody>
      </p:sp>
      <p:sp>
        <p:nvSpPr>
          <p:cNvPr id="19" name="Rectangle 18">
            <a:extLst>
              <a:ext uri="{FF2B5EF4-FFF2-40B4-BE49-F238E27FC236}">
                <a16:creationId xmlns:a16="http://schemas.microsoft.com/office/drawing/2014/main" id="{4CAA19EA-2194-B06F-B9D1-163FA884A21E}"/>
              </a:ext>
            </a:extLst>
          </p:cNvPr>
          <p:cNvSpPr/>
          <p:nvPr/>
        </p:nvSpPr>
        <p:spPr>
          <a:xfrm>
            <a:off x="313131" y="4452529"/>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G2</a:t>
            </a:r>
            <a:endParaRPr lang="en-US"/>
          </a:p>
        </p:txBody>
      </p:sp>
      <p:cxnSp>
        <p:nvCxnSpPr>
          <p:cNvPr id="5" name="Straight Arrow Connector 4">
            <a:extLst>
              <a:ext uri="{FF2B5EF4-FFF2-40B4-BE49-F238E27FC236}">
                <a16:creationId xmlns:a16="http://schemas.microsoft.com/office/drawing/2014/main" id="{F6AD189F-98C7-A4B5-0760-39A4973F53A0}"/>
              </a:ext>
            </a:extLst>
          </p:cNvPr>
          <p:cNvCxnSpPr>
            <a:cxnSpLocks/>
          </p:cNvCxnSpPr>
          <p:nvPr/>
        </p:nvCxnSpPr>
        <p:spPr>
          <a:xfrm flipV="1">
            <a:off x="1569041" y="2848223"/>
            <a:ext cx="2965560" cy="5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3005FFC2-8752-21C2-5107-10B0CD0E69C1}"/>
              </a:ext>
            </a:extLst>
          </p:cNvPr>
          <p:cNvCxnSpPr>
            <a:cxnSpLocks/>
          </p:cNvCxnSpPr>
          <p:nvPr/>
        </p:nvCxnSpPr>
        <p:spPr>
          <a:xfrm flipV="1">
            <a:off x="1569041" y="4810950"/>
            <a:ext cx="2982878" cy="5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7" name="Arrow: Right 6">
            <a:extLst>
              <a:ext uri="{FF2B5EF4-FFF2-40B4-BE49-F238E27FC236}">
                <a16:creationId xmlns:a16="http://schemas.microsoft.com/office/drawing/2014/main" id="{DD7EF814-3CDE-F409-C5AB-0F44DE0F1A6B}"/>
              </a:ext>
            </a:extLst>
          </p:cNvPr>
          <p:cNvSpPr/>
          <p:nvPr/>
        </p:nvSpPr>
        <p:spPr>
          <a:xfrm>
            <a:off x="1571223" y="1276718"/>
            <a:ext cx="8744262" cy="6103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Time</a:t>
            </a:r>
            <a:endParaRPr lang="en-US"/>
          </a:p>
        </p:txBody>
      </p:sp>
      <p:cxnSp>
        <p:nvCxnSpPr>
          <p:cNvPr id="8" name="Straight Arrow Connector 7">
            <a:extLst>
              <a:ext uri="{FF2B5EF4-FFF2-40B4-BE49-F238E27FC236}">
                <a16:creationId xmlns:a16="http://schemas.microsoft.com/office/drawing/2014/main" id="{D2E9B943-3677-12A8-F4CD-B03BB09D0CE8}"/>
              </a:ext>
            </a:extLst>
          </p:cNvPr>
          <p:cNvCxnSpPr/>
          <p:nvPr/>
        </p:nvCxnSpPr>
        <p:spPr>
          <a:xfrm>
            <a:off x="1621001" y="2861475"/>
            <a:ext cx="652885" cy="115908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9" name="Straight Arrow Connector 8">
            <a:extLst>
              <a:ext uri="{FF2B5EF4-FFF2-40B4-BE49-F238E27FC236}">
                <a16:creationId xmlns:a16="http://schemas.microsoft.com/office/drawing/2014/main" id="{1F784C14-E079-062C-6B98-554B0192B427}"/>
              </a:ext>
            </a:extLst>
          </p:cNvPr>
          <p:cNvCxnSpPr>
            <a:cxnSpLocks/>
          </p:cNvCxnSpPr>
          <p:nvPr/>
        </p:nvCxnSpPr>
        <p:spPr>
          <a:xfrm flipV="1">
            <a:off x="3191182" y="3529881"/>
            <a:ext cx="664431" cy="12770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0" name="TextBox 9">
            <a:extLst>
              <a:ext uri="{FF2B5EF4-FFF2-40B4-BE49-F238E27FC236}">
                <a16:creationId xmlns:a16="http://schemas.microsoft.com/office/drawing/2014/main" id="{E29BDA01-B3FD-41FC-595F-5723AF258565}"/>
              </a:ext>
            </a:extLst>
          </p:cNvPr>
          <p:cNvSpPr txBox="1"/>
          <p:nvPr/>
        </p:nvSpPr>
        <p:spPr>
          <a:xfrm>
            <a:off x="2299136" y="4168546"/>
            <a:ext cx="399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a:t>
            </a:r>
            <a:endParaRPr lang="en-US"/>
          </a:p>
        </p:txBody>
      </p:sp>
      <p:sp>
        <p:nvSpPr>
          <p:cNvPr id="11" name="TextBox 10">
            <a:extLst>
              <a:ext uri="{FF2B5EF4-FFF2-40B4-BE49-F238E27FC236}">
                <a16:creationId xmlns:a16="http://schemas.microsoft.com/office/drawing/2014/main" id="{2651D1DD-81AD-F6CD-54F4-1E79DB4296BA}"/>
              </a:ext>
            </a:extLst>
          </p:cNvPr>
          <p:cNvSpPr txBox="1"/>
          <p:nvPr/>
        </p:nvSpPr>
        <p:spPr>
          <a:xfrm>
            <a:off x="3776954" y="3025546"/>
            <a:ext cx="399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a:t>
            </a:r>
            <a:endParaRPr lang="en-US"/>
          </a:p>
        </p:txBody>
      </p:sp>
      <p:cxnSp>
        <p:nvCxnSpPr>
          <p:cNvPr id="12" name="Straight Arrow Connector 11">
            <a:extLst>
              <a:ext uri="{FF2B5EF4-FFF2-40B4-BE49-F238E27FC236}">
                <a16:creationId xmlns:a16="http://schemas.microsoft.com/office/drawing/2014/main" id="{895338AD-1AB7-2E36-D5EE-0930419EC51D}"/>
              </a:ext>
            </a:extLst>
          </p:cNvPr>
          <p:cNvCxnSpPr/>
          <p:nvPr/>
        </p:nvCxnSpPr>
        <p:spPr>
          <a:xfrm flipH="1">
            <a:off x="5943817" y="2076000"/>
            <a:ext cx="4410" cy="3432000"/>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24" name="Rectangle 23">
            <a:extLst>
              <a:ext uri="{FF2B5EF4-FFF2-40B4-BE49-F238E27FC236}">
                <a16:creationId xmlns:a16="http://schemas.microsoft.com/office/drawing/2014/main" id="{B9D18684-C18E-5530-08B5-C249C45C3A86}"/>
              </a:ext>
            </a:extLst>
          </p:cNvPr>
          <p:cNvSpPr/>
          <p:nvPr/>
        </p:nvSpPr>
        <p:spPr>
          <a:xfrm>
            <a:off x="6855099" y="2420529"/>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G1</a:t>
            </a:r>
            <a:endParaRPr lang="en-US"/>
          </a:p>
        </p:txBody>
      </p:sp>
      <p:sp>
        <p:nvSpPr>
          <p:cNvPr id="25" name="Rectangle 24">
            <a:extLst>
              <a:ext uri="{FF2B5EF4-FFF2-40B4-BE49-F238E27FC236}">
                <a16:creationId xmlns:a16="http://schemas.microsoft.com/office/drawing/2014/main" id="{A789D3BD-FF31-74A4-AEC7-6FC41E8606F3}"/>
              </a:ext>
            </a:extLst>
          </p:cNvPr>
          <p:cNvSpPr/>
          <p:nvPr/>
        </p:nvSpPr>
        <p:spPr>
          <a:xfrm>
            <a:off x="6853631" y="4383256"/>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G2</a:t>
            </a:r>
            <a:endParaRPr lang="en-US"/>
          </a:p>
        </p:txBody>
      </p:sp>
      <p:cxnSp>
        <p:nvCxnSpPr>
          <p:cNvPr id="26" name="Straight Arrow Connector 25">
            <a:extLst>
              <a:ext uri="{FF2B5EF4-FFF2-40B4-BE49-F238E27FC236}">
                <a16:creationId xmlns:a16="http://schemas.microsoft.com/office/drawing/2014/main" id="{BCEE5A7C-62C0-5F0D-3231-025F890A1D81}"/>
              </a:ext>
            </a:extLst>
          </p:cNvPr>
          <p:cNvCxnSpPr>
            <a:cxnSpLocks/>
          </p:cNvCxnSpPr>
          <p:nvPr/>
        </p:nvCxnSpPr>
        <p:spPr>
          <a:xfrm flipV="1">
            <a:off x="8109541" y="2778950"/>
            <a:ext cx="2965560" cy="5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D54191EC-2E18-223F-A616-655BBCE4F4A6}"/>
              </a:ext>
            </a:extLst>
          </p:cNvPr>
          <p:cNvCxnSpPr>
            <a:cxnSpLocks/>
          </p:cNvCxnSpPr>
          <p:nvPr/>
        </p:nvCxnSpPr>
        <p:spPr>
          <a:xfrm flipV="1">
            <a:off x="8109541" y="4741677"/>
            <a:ext cx="2982878" cy="52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C67345E7-E6A7-6BFA-3394-791809905EC1}"/>
              </a:ext>
            </a:extLst>
          </p:cNvPr>
          <p:cNvCxnSpPr>
            <a:cxnSpLocks/>
          </p:cNvCxnSpPr>
          <p:nvPr/>
        </p:nvCxnSpPr>
        <p:spPr>
          <a:xfrm>
            <a:off x="8144184" y="2792202"/>
            <a:ext cx="1253248" cy="1938405"/>
          </a:xfrm>
          <a:prstGeom prst="straightConnector1">
            <a:avLst/>
          </a:prstGeom>
          <a:ln>
            <a:solidFill>
              <a:srgbClr val="00B050"/>
            </a:solidFill>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3C96F4EB-513B-DE18-A54D-B26B524241CD}"/>
              </a:ext>
            </a:extLst>
          </p:cNvPr>
          <p:cNvCxnSpPr>
            <a:cxnSpLocks/>
          </p:cNvCxnSpPr>
          <p:nvPr/>
        </p:nvCxnSpPr>
        <p:spPr>
          <a:xfrm flipV="1">
            <a:off x="9731682" y="2802518"/>
            <a:ext cx="1062749" cy="1929320"/>
          </a:xfrm>
          <a:prstGeom prst="straightConnector1">
            <a:avLst/>
          </a:prstGeom>
          <a:ln>
            <a:solidFill>
              <a:srgbClr val="00B050"/>
            </a:solidFill>
            <a:tailEnd type="triangle"/>
          </a:ln>
        </p:spPr>
        <p:style>
          <a:lnRef idx="3">
            <a:schemeClr val="accent6"/>
          </a:lnRef>
          <a:fillRef idx="0">
            <a:schemeClr val="accent6"/>
          </a:fillRef>
          <a:effectRef idx="2">
            <a:schemeClr val="accent6"/>
          </a:effectRef>
          <a:fontRef idx="minor">
            <a:schemeClr val="tx1"/>
          </a:fontRef>
        </p:style>
      </p:cxnSp>
      <p:sp>
        <p:nvSpPr>
          <p:cNvPr id="3" name="TextBox 2">
            <a:extLst>
              <a:ext uri="{FF2B5EF4-FFF2-40B4-BE49-F238E27FC236}">
                <a16:creationId xmlns:a16="http://schemas.microsoft.com/office/drawing/2014/main" id="{FF0DA7D9-6D3B-DF46-0CF4-30DB5C9823CC}"/>
              </a:ext>
            </a:extLst>
          </p:cNvPr>
          <p:cNvSpPr txBox="1"/>
          <p:nvPr/>
        </p:nvSpPr>
        <p:spPr>
          <a:xfrm>
            <a:off x="6323975" y="1905759"/>
            <a:ext cx="58662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ea typeface="Calibri"/>
                <a:cs typeface="Calibri"/>
              </a:rPr>
              <a:t>Every message is delivered within a known upper bound Δ</a:t>
            </a:r>
            <a:endParaRPr lang="en-US"/>
          </a:p>
        </p:txBody>
      </p:sp>
      <p:sp>
        <p:nvSpPr>
          <p:cNvPr id="13" name="TextBox 12">
            <a:extLst>
              <a:ext uri="{FF2B5EF4-FFF2-40B4-BE49-F238E27FC236}">
                <a16:creationId xmlns:a16="http://schemas.microsoft.com/office/drawing/2014/main" id="{0707F05B-F2D1-70F4-54AB-CAE5FBE11356}"/>
              </a:ext>
            </a:extLst>
          </p:cNvPr>
          <p:cNvSpPr txBox="1"/>
          <p:nvPr/>
        </p:nvSpPr>
        <p:spPr>
          <a:xfrm>
            <a:off x="72111" y="1905759"/>
            <a:ext cx="586624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Calibri"/>
                <a:ea typeface="Calibri"/>
                <a:cs typeface="Calibri"/>
              </a:rPr>
              <a:t>The messages between G1 and G2 can get indefinitely delayed</a:t>
            </a:r>
            <a:endParaRPr lang="en-US"/>
          </a:p>
        </p:txBody>
      </p:sp>
      <p:sp>
        <p:nvSpPr>
          <p:cNvPr id="14" name="TextBox 13">
            <a:extLst>
              <a:ext uri="{FF2B5EF4-FFF2-40B4-BE49-F238E27FC236}">
                <a16:creationId xmlns:a16="http://schemas.microsoft.com/office/drawing/2014/main" id="{867C0046-B75B-1BE3-4686-5AA0139364D9}"/>
              </a:ext>
            </a:extLst>
          </p:cNvPr>
          <p:cNvSpPr txBox="1"/>
          <p:nvPr/>
        </p:nvSpPr>
        <p:spPr>
          <a:xfrm>
            <a:off x="5639860" y="5504816"/>
            <a:ext cx="611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GST </a:t>
            </a:r>
            <a:endParaRPr lang="en-US"/>
          </a:p>
        </p:txBody>
      </p:sp>
    </p:spTree>
    <p:extLst>
      <p:ext uri="{BB962C8B-B14F-4D97-AF65-F5344CB8AC3E}">
        <p14:creationId xmlns:p14="http://schemas.microsoft.com/office/powerpoint/2010/main" val="3770555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CC273-7A0F-D05B-9178-C1D4D9237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9DCB8-6BE2-F5B6-6153-FB2643C8803E}"/>
              </a:ext>
            </a:extLst>
          </p:cNvPr>
          <p:cNvSpPr>
            <a:spLocks noGrp="1"/>
          </p:cNvSpPr>
          <p:nvPr>
            <p:ph type="title"/>
          </p:nvPr>
        </p:nvSpPr>
        <p:spPr>
          <a:xfrm>
            <a:off x="0" y="399696"/>
            <a:ext cx="7462940" cy="480131"/>
          </a:xfrm>
        </p:spPr>
        <p:txBody>
          <a:bodyPr/>
          <a:lstStyle/>
          <a:p>
            <a:r>
              <a:rPr lang="en-US">
                <a:latin typeface="Georgia"/>
                <a:cs typeface="Helvetica"/>
              </a:rPr>
              <a:t>Revamp – The Impossibility Result</a:t>
            </a:r>
          </a:p>
        </p:txBody>
      </p:sp>
      <p:sp>
        <p:nvSpPr>
          <p:cNvPr id="3" name="Content Placeholder 2">
            <a:extLst>
              <a:ext uri="{FF2B5EF4-FFF2-40B4-BE49-F238E27FC236}">
                <a16:creationId xmlns:a16="http://schemas.microsoft.com/office/drawing/2014/main" id="{21DD6AFA-D12D-5215-F91F-7A64D93E92DB}"/>
              </a:ext>
            </a:extLst>
          </p:cNvPr>
          <p:cNvSpPr>
            <a:spLocks noGrp="1"/>
          </p:cNvSpPr>
          <p:nvPr>
            <p:ph idx="1"/>
          </p:nvPr>
        </p:nvSpPr>
        <p:spPr>
          <a:xfrm>
            <a:off x="597045" y="1834864"/>
            <a:ext cx="10813968" cy="2782917"/>
          </a:xfrm>
        </p:spPr>
        <p:txBody>
          <a:bodyPr/>
          <a:lstStyle/>
          <a:p>
            <a:pPr algn="just"/>
            <a:r>
              <a:rPr lang="en-US" sz="2200" b="1">
                <a:latin typeface="Calibri"/>
                <a:ea typeface="Calibri"/>
                <a:cs typeface="Helvetica"/>
              </a:rPr>
              <a:t>Theorem 2:</a:t>
            </a:r>
            <a:r>
              <a:rPr lang="en-US" sz="2200">
                <a:latin typeface="Calibri"/>
                <a:ea typeface="Calibri"/>
                <a:cs typeface="Helvetica"/>
              </a:rPr>
              <a:t> It is impossible in the partially synchronous network model to implement a read/write data object that guarantees the following properties:</a:t>
            </a:r>
          </a:p>
          <a:p>
            <a:pPr marL="1026795" lvl="1" indent="-342900" algn="just">
              <a:buFont typeface="Courier New" panose="020B0604020202020204" pitchFamily="34" charset="0"/>
              <a:buChar char="o"/>
            </a:pPr>
            <a:r>
              <a:rPr lang="en-US" sz="2200">
                <a:latin typeface="Calibri"/>
                <a:ea typeface="Calibri"/>
                <a:cs typeface="Helvetica"/>
              </a:rPr>
              <a:t>Availability</a:t>
            </a:r>
          </a:p>
          <a:p>
            <a:pPr marL="1026795" lvl="1" indent="-342900" algn="just">
              <a:buFont typeface="Courier New" panose="020B0604020202020204" pitchFamily="34" charset="0"/>
              <a:buChar char="o"/>
            </a:pPr>
            <a:r>
              <a:rPr lang="en-US" sz="2200">
                <a:latin typeface="Calibri"/>
                <a:ea typeface="Calibri"/>
                <a:cs typeface="Helvetica"/>
              </a:rPr>
              <a:t>Atomic consistency</a:t>
            </a:r>
          </a:p>
          <a:p>
            <a:pPr algn="just"/>
            <a:r>
              <a:rPr lang="en-US" sz="2200">
                <a:latin typeface="Calibri"/>
                <a:ea typeface="Calibri"/>
                <a:cs typeface="Helvetica"/>
              </a:rPr>
              <a:t>   in all executions (even those in which messages are lost).</a:t>
            </a:r>
          </a:p>
          <a:p>
            <a:pPr marL="342900" indent="-342900" algn="just">
              <a:buChar char="•"/>
            </a:pPr>
            <a:endParaRPr lang="en-US" sz="2200">
              <a:latin typeface="Calibri"/>
              <a:ea typeface="Calibri"/>
              <a:cs typeface="Helvetica" pitchFamily="2" charset="0"/>
            </a:endParaRPr>
          </a:p>
        </p:txBody>
      </p:sp>
      <p:sp>
        <p:nvSpPr>
          <p:cNvPr id="4" name="Footer Placeholder 3">
            <a:extLst>
              <a:ext uri="{FF2B5EF4-FFF2-40B4-BE49-F238E27FC236}">
                <a16:creationId xmlns:a16="http://schemas.microsoft.com/office/drawing/2014/main" id="{BC97959C-0CFB-6A72-A117-7F802B1134E7}"/>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35868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594F0B-BF90-C79F-E252-833EE2C2810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0535C24-7508-3E03-76D6-FED3FAF2C431}"/>
              </a:ext>
            </a:extLst>
          </p:cNvPr>
          <p:cNvSpPr/>
          <p:nvPr/>
        </p:nvSpPr>
        <p:spPr>
          <a:xfrm>
            <a:off x="3310644" y="2495575"/>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G1</a:t>
            </a:r>
          </a:p>
          <a:p>
            <a:pPr algn="ctr"/>
            <a:r>
              <a:rPr lang="en-US">
                <a:ea typeface="Calibri"/>
                <a:cs typeface="Calibri"/>
              </a:rPr>
              <a:t>{v0}</a:t>
            </a:r>
          </a:p>
        </p:txBody>
      </p:sp>
      <p:sp>
        <p:nvSpPr>
          <p:cNvPr id="11" name="Rectangle 10">
            <a:extLst>
              <a:ext uri="{FF2B5EF4-FFF2-40B4-BE49-F238E27FC236}">
                <a16:creationId xmlns:a16="http://schemas.microsoft.com/office/drawing/2014/main" id="{3D51A039-DF9E-E124-F219-9E563451F050}"/>
              </a:ext>
            </a:extLst>
          </p:cNvPr>
          <p:cNvSpPr/>
          <p:nvPr/>
        </p:nvSpPr>
        <p:spPr>
          <a:xfrm>
            <a:off x="3310643" y="2501820"/>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G1</a:t>
            </a:r>
          </a:p>
          <a:p>
            <a:pPr algn="ctr"/>
            <a:r>
              <a:rPr lang="en-US">
                <a:ea typeface="Calibri"/>
                <a:cs typeface="Calibri"/>
              </a:rPr>
              <a:t>{v1}</a:t>
            </a:r>
          </a:p>
        </p:txBody>
      </p:sp>
      <p:sp>
        <p:nvSpPr>
          <p:cNvPr id="2" name="Title 1">
            <a:extLst>
              <a:ext uri="{FF2B5EF4-FFF2-40B4-BE49-F238E27FC236}">
                <a16:creationId xmlns:a16="http://schemas.microsoft.com/office/drawing/2014/main" id="{F97DC625-17AC-C72B-E0EB-66374653DFAA}"/>
              </a:ext>
            </a:extLst>
          </p:cNvPr>
          <p:cNvSpPr>
            <a:spLocks noGrp="1"/>
          </p:cNvSpPr>
          <p:nvPr>
            <p:ph type="title"/>
          </p:nvPr>
        </p:nvSpPr>
        <p:spPr>
          <a:xfrm>
            <a:off x="0" y="399696"/>
            <a:ext cx="10192855" cy="480131"/>
          </a:xfrm>
        </p:spPr>
        <p:txBody>
          <a:bodyPr/>
          <a:lstStyle/>
          <a:p>
            <a:r>
              <a:rPr lang="en-US">
                <a:latin typeface="Georgia"/>
                <a:cs typeface="Helvetica"/>
              </a:rPr>
              <a:t>Revamp – The Impossibility Result – Continued...</a:t>
            </a:r>
          </a:p>
        </p:txBody>
      </p:sp>
      <p:sp>
        <p:nvSpPr>
          <p:cNvPr id="4" name="Footer Placeholder 3">
            <a:extLst>
              <a:ext uri="{FF2B5EF4-FFF2-40B4-BE49-F238E27FC236}">
                <a16:creationId xmlns:a16="http://schemas.microsoft.com/office/drawing/2014/main" id="{8ED97637-5B71-E125-1D3B-92EC08516D5A}"/>
              </a:ext>
            </a:extLst>
          </p:cNvPr>
          <p:cNvSpPr>
            <a:spLocks noGrp="1"/>
          </p:cNvSpPr>
          <p:nvPr>
            <p:ph type="ftr" sz="quarter" idx="12"/>
          </p:nvPr>
        </p:nvSpPr>
        <p:spPr/>
        <p:txBody>
          <a:bodyPr/>
          <a:lstStyle/>
          <a:p>
            <a:pPr>
              <a:defRPr/>
            </a:pPr>
            <a:endParaRPr lang="en-US"/>
          </a:p>
        </p:txBody>
      </p:sp>
      <p:sp>
        <p:nvSpPr>
          <p:cNvPr id="8" name="Rectangle 7">
            <a:extLst>
              <a:ext uri="{FF2B5EF4-FFF2-40B4-BE49-F238E27FC236}">
                <a16:creationId xmlns:a16="http://schemas.microsoft.com/office/drawing/2014/main" id="{D7CD27CC-C0E8-B40F-1AE9-E76734817A6C}"/>
              </a:ext>
            </a:extLst>
          </p:cNvPr>
          <p:cNvSpPr/>
          <p:nvPr/>
        </p:nvSpPr>
        <p:spPr>
          <a:xfrm>
            <a:off x="7488631" y="2472484"/>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G2</a:t>
            </a:r>
          </a:p>
          <a:p>
            <a:pPr algn="ctr"/>
            <a:r>
              <a:rPr lang="en-US">
                <a:ea typeface="Calibri"/>
                <a:cs typeface="Calibri"/>
              </a:rPr>
              <a:t>{v0}</a:t>
            </a:r>
          </a:p>
        </p:txBody>
      </p:sp>
      <p:cxnSp>
        <p:nvCxnSpPr>
          <p:cNvPr id="10" name="Straight Arrow Connector 9">
            <a:extLst>
              <a:ext uri="{FF2B5EF4-FFF2-40B4-BE49-F238E27FC236}">
                <a16:creationId xmlns:a16="http://schemas.microsoft.com/office/drawing/2014/main" id="{9979C6E5-F688-21F1-A2FE-DEF80EB5BCCF}"/>
              </a:ext>
            </a:extLst>
          </p:cNvPr>
          <p:cNvCxnSpPr>
            <a:cxnSpLocks/>
          </p:cNvCxnSpPr>
          <p:nvPr/>
        </p:nvCxnSpPr>
        <p:spPr>
          <a:xfrm>
            <a:off x="5096176" y="2859222"/>
            <a:ext cx="1453106" cy="7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84EEAC33-EA33-8A6A-7417-929B9061A5BC}"/>
              </a:ext>
            </a:extLst>
          </p:cNvPr>
          <p:cNvSpPr txBox="1"/>
          <p:nvPr/>
        </p:nvSpPr>
        <p:spPr>
          <a:xfrm>
            <a:off x="6738363" y="2667637"/>
            <a:ext cx="399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a:t>
            </a:r>
            <a:endParaRPr lang="en-US"/>
          </a:p>
        </p:txBody>
      </p:sp>
      <p:cxnSp>
        <p:nvCxnSpPr>
          <p:cNvPr id="21" name="Straight Arrow Connector 20">
            <a:extLst>
              <a:ext uri="{FF2B5EF4-FFF2-40B4-BE49-F238E27FC236}">
                <a16:creationId xmlns:a16="http://schemas.microsoft.com/office/drawing/2014/main" id="{F5BD30D3-6130-D13D-DEA2-B2D56AC7BBB9}"/>
              </a:ext>
            </a:extLst>
          </p:cNvPr>
          <p:cNvCxnSpPr>
            <a:cxnSpLocks/>
          </p:cNvCxnSpPr>
          <p:nvPr/>
        </p:nvCxnSpPr>
        <p:spPr>
          <a:xfrm flipV="1">
            <a:off x="547268" y="2784081"/>
            <a:ext cx="1828333"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FAC96693-E9DA-D660-C422-D58432A721D9}"/>
              </a:ext>
            </a:extLst>
          </p:cNvPr>
          <p:cNvSpPr txBox="1"/>
          <p:nvPr/>
        </p:nvSpPr>
        <p:spPr>
          <a:xfrm>
            <a:off x="549544" y="2022156"/>
            <a:ext cx="21601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Receives a write req for v0 to v1</a:t>
            </a:r>
            <a:endParaRPr lang="en-US">
              <a:ea typeface="Calibri"/>
              <a:cs typeface="Calibri"/>
            </a:endParaRPr>
          </a:p>
        </p:txBody>
      </p:sp>
      <p:sp>
        <p:nvSpPr>
          <p:cNvPr id="23" name="TextBox 22">
            <a:extLst>
              <a:ext uri="{FF2B5EF4-FFF2-40B4-BE49-F238E27FC236}">
                <a16:creationId xmlns:a16="http://schemas.microsoft.com/office/drawing/2014/main" id="{6F87AA0A-BF92-B6D5-90A9-11C6AA543540}"/>
              </a:ext>
            </a:extLst>
          </p:cNvPr>
          <p:cNvSpPr txBox="1"/>
          <p:nvPr/>
        </p:nvSpPr>
        <p:spPr>
          <a:xfrm>
            <a:off x="9232862" y="1884747"/>
            <a:ext cx="21601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Receives a read req for v</a:t>
            </a:r>
            <a:endParaRPr lang="en-US">
              <a:ea typeface="Calibri"/>
              <a:cs typeface="Calibri"/>
            </a:endParaRPr>
          </a:p>
        </p:txBody>
      </p:sp>
      <p:cxnSp>
        <p:nvCxnSpPr>
          <p:cNvPr id="24" name="Straight Arrow Connector 23">
            <a:extLst>
              <a:ext uri="{FF2B5EF4-FFF2-40B4-BE49-F238E27FC236}">
                <a16:creationId xmlns:a16="http://schemas.microsoft.com/office/drawing/2014/main" id="{8D115FE0-DA21-19D6-FF95-B8AE29AECFCC}"/>
              </a:ext>
            </a:extLst>
          </p:cNvPr>
          <p:cNvCxnSpPr>
            <a:cxnSpLocks/>
          </p:cNvCxnSpPr>
          <p:nvPr/>
        </p:nvCxnSpPr>
        <p:spPr>
          <a:xfrm flipH="1">
            <a:off x="9227828" y="2750675"/>
            <a:ext cx="1929711" cy="65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CA6189A3-F37D-4C59-5759-6F94FE927260}"/>
              </a:ext>
            </a:extLst>
          </p:cNvPr>
          <p:cNvSpPr txBox="1"/>
          <p:nvPr/>
        </p:nvSpPr>
        <p:spPr>
          <a:xfrm>
            <a:off x="4768178" y="1745917"/>
            <a:ext cx="247188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G1 cannot send updates to G2 because of partition </a:t>
            </a:r>
            <a:endParaRPr lang="en-US">
              <a:ea typeface="Calibri"/>
              <a:cs typeface="Calibri"/>
            </a:endParaRPr>
          </a:p>
        </p:txBody>
      </p:sp>
      <p:cxnSp>
        <p:nvCxnSpPr>
          <p:cNvPr id="3" name="Straight Arrow Connector 2">
            <a:extLst>
              <a:ext uri="{FF2B5EF4-FFF2-40B4-BE49-F238E27FC236}">
                <a16:creationId xmlns:a16="http://schemas.microsoft.com/office/drawing/2014/main" id="{194F5DD1-1B40-7B17-5EBC-889258A19BF8}"/>
              </a:ext>
            </a:extLst>
          </p:cNvPr>
          <p:cNvCxnSpPr>
            <a:cxnSpLocks/>
          </p:cNvCxnSpPr>
          <p:nvPr/>
        </p:nvCxnSpPr>
        <p:spPr>
          <a:xfrm flipV="1">
            <a:off x="9233801" y="2948600"/>
            <a:ext cx="1942748" cy="1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TextBox 4">
            <a:extLst>
              <a:ext uri="{FF2B5EF4-FFF2-40B4-BE49-F238E27FC236}">
                <a16:creationId xmlns:a16="http://schemas.microsoft.com/office/drawing/2014/main" id="{F31C0090-7201-44A1-AD0D-5699EBE4AC2C}"/>
              </a:ext>
            </a:extLst>
          </p:cNvPr>
          <p:cNvSpPr txBox="1"/>
          <p:nvPr/>
        </p:nvSpPr>
        <p:spPr>
          <a:xfrm>
            <a:off x="9232861" y="3190140"/>
            <a:ext cx="216015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Should it return the stale value of v0 ?</a:t>
            </a:r>
          </a:p>
          <a:p>
            <a:endParaRPr lang="en-US">
              <a:ea typeface="Calibri"/>
              <a:cs typeface="Calibri"/>
            </a:endParaRPr>
          </a:p>
          <a:p>
            <a:pPr marL="285750" indent="-285750">
              <a:buFont typeface="Calibri"/>
              <a:buChar char="-"/>
            </a:pPr>
            <a:r>
              <a:rPr lang="en-US">
                <a:latin typeface="Calibri"/>
                <a:ea typeface="Calibri"/>
                <a:cs typeface="Calibri"/>
              </a:rPr>
              <a:t>If yes,  </a:t>
            </a:r>
            <a:r>
              <a:rPr lang="en-US" b="1">
                <a:latin typeface="Calibri"/>
                <a:ea typeface="Calibri"/>
                <a:cs typeface="Calibri"/>
              </a:rPr>
              <a:t>C </a:t>
            </a:r>
            <a:r>
              <a:rPr lang="en-US">
                <a:latin typeface="Calibri"/>
                <a:ea typeface="Calibri"/>
                <a:cs typeface="Calibri"/>
              </a:rPr>
              <a:t>is compromised</a:t>
            </a:r>
            <a:br>
              <a:rPr lang="en-US">
                <a:latin typeface="Calibri"/>
                <a:ea typeface="Calibri"/>
                <a:cs typeface="Calibri"/>
              </a:rPr>
            </a:br>
            <a:endParaRPr lang="en-US">
              <a:latin typeface="Calibri"/>
              <a:ea typeface="Calibri"/>
              <a:cs typeface="Calibri"/>
            </a:endParaRPr>
          </a:p>
          <a:p>
            <a:pPr marL="285750" indent="-285750">
              <a:buFont typeface="Calibri"/>
              <a:buChar char="-"/>
            </a:pPr>
            <a:r>
              <a:rPr lang="en-US">
                <a:latin typeface="Calibri"/>
                <a:ea typeface="Calibri"/>
                <a:cs typeface="Calibri"/>
              </a:rPr>
              <a:t>Else not return a response ? </a:t>
            </a:r>
            <a:r>
              <a:rPr lang="en-US" b="1">
                <a:latin typeface="Calibri"/>
                <a:ea typeface="Calibri"/>
                <a:cs typeface="Calibri"/>
              </a:rPr>
              <a:t>A </a:t>
            </a:r>
            <a:r>
              <a:rPr lang="en-US">
                <a:latin typeface="Calibri"/>
                <a:ea typeface="Calibri"/>
                <a:cs typeface="Calibri"/>
              </a:rPr>
              <a:t>is compromised</a:t>
            </a:r>
            <a:endParaRPr lang="en-US">
              <a:ea typeface="Calibri"/>
              <a:cs typeface="Calibri"/>
            </a:endParaRPr>
          </a:p>
        </p:txBody>
      </p:sp>
      <p:cxnSp>
        <p:nvCxnSpPr>
          <p:cNvPr id="7" name="Straight Arrow Connector 6">
            <a:extLst>
              <a:ext uri="{FF2B5EF4-FFF2-40B4-BE49-F238E27FC236}">
                <a16:creationId xmlns:a16="http://schemas.microsoft.com/office/drawing/2014/main" id="{AF2C9265-C51A-C5AA-E06A-BC7F65B8C3D2}"/>
              </a:ext>
            </a:extLst>
          </p:cNvPr>
          <p:cNvCxnSpPr>
            <a:cxnSpLocks/>
          </p:cNvCxnSpPr>
          <p:nvPr/>
        </p:nvCxnSpPr>
        <p:spPr>
          <a:xfrm flipH="1">
            <a:off x="576781" y="2981774"/>
            <a:ext cx="1794288" cy="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TextBox 8">
            <a:extLst>
              <a:ext uri="{FF2B5EF4-FFF2-40B4-BE49-F238E27FC236}">
                <a16:creationId xmlns:a16="http://schemas.microsoft.com/office/drawing/2014/main" id="{F70B7C90-535F-E296-1853-9B40396CFDA2}"/>
              </a:ext>
            </a:extLst>
          </p:cNvPr>
          <p:cNvSpPr txBox="1"/>
          <p:nvPr/>
        </p:nvSpPr>
        <p:spPr>
          <a:xfrm>
            <a:off x="549543" y="3215122"/>
            <a:ext cx="21601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Returns a response (?)</a:t>
            </a:r>
            <a:endParaRPr lang="en-US">
              <a:ea typeface="Calibri"/>
              <a:cs typeface="Calibri"/>
            </a:endParaRPr>
          </a:p>
        </p:txBody>
      </p:sp>
    </p:spTree>
    <p:extLst>
      <p:ext uri="{BB962C8B-B14F-4D97-AF65-F5344CB8AC3E}">
        <p14:creationId xmlns:p14="http://schemas.microsoft.com/office/powerpoint/2010/main" val="2562922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8" grpId="0" animBg="1"/>
      <p:bldP spid="20" grpId="0"/>
      <p:bldP spid="22" grpId="0"/>
      <p:bldP spid="23" grpId="0"/>
      <p:bldP spid="25" grpId="0"/>
      <p:bldP spid="5"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6F55-1409-D545-B4CD-72558B8A4716}"/>
              </a:ext>
            </a:extLst>
          </p:cNvPr>
          <p:cNvSpPr>
            <a:spLocks noGrp="1"/>
          </p:cNvSpPr>
          <p:nvPr>
            <p:ph type="title"/>
          </p:nvPr>
        </p:nvSpPr>
        <p:spPr>
          <a:xfrm>
            <a:off x="0" y="399696"/>
            <a:ext cx="3271088" cy="480131"/>
          </a:xfrm>
        </p:spPr>
        <p:txBody>
          <a:bodyPr/>
          <a:lstStyle/>
          <a:p>
            <a:r>
              <a:rPr lang="en-US">
                <a:latin typeface="Georgia"/>
                <a:cs typeface="Times New Roman"/>
              </a:rPr>
              <a:t>Background</a:t>
            </a:r>
          </a:p>
        </p:txBody>
      </p:sp>
      <p:sp>
        <p:nvSpPr>
          <p:cNvPr id="3" name="Content Placeholder 2">
            <a:extLst>
              <a:ext uri="{FF2B5EF4-FFF2-40B4-BE49-F238E27FC236}">
                <a16:creationId xmlns:a16="http://schemas.microsoft.com/office/drawing/2014/main" id="{794D515C-35B9-0044-B6D6-930A0A9C27BF}"/>
              </a:ext>
            </a:extLst>
          </p:cNvPr>
          <p:cNvSpPr>
            <a:spLocks noGrp="1"/>
          </p:cNvSpPr>
          <p:nvPr>
            <p:ph idx="1"/>
          </p:nvPr>
        </p:nvSpPr>
        <p:spPr>
          <a:xfrm>
            <a:off x="883920" y="1299845"/>
            <a:ext cx="10633709" cy="2673949"/>
          </a:xfrm>
        </p:spPr>
        <p:txBody>
          <a:bodyPr/>
          <a:lstStyle/>
          <a:p>
            <a:pPr marL="342900" indent="-342900" algn="just">
              <a:buFont typeface="Arial" panose="020B0604020202020204" pitchFamily="34" charset="0"/>
              <a:buChar char="•"/>
            </a:pPr>
            <a:r>
              <a:rPr lang="en-US" sz="2200">
                <a:latin typeface="Aptos"/>
                <a:cs typeface="Helvetica"/>
              </a:rPr>
              <a:t>At PODC 2000, Eric Brewer proposed a conjecture that it is impossible for a web service to provide the following 3 guarantees:</a:t>
            </a:r>
          </a:p>
          <a:p>
            <a:pPr marL="1026795" lvl="1" indent="-342900" algn="just"/>
            <a:r>
              <a:rPr lang="en-US">
                <a:latin typeface="Aptos"/>
                <a:cs typeface="Helvetica"/>
              </a:rPr>
              <a:t>Consistency</a:t>
            </a:r>
          </a:p>
          <a:p>
            <a:pPr marL="1026795" lvl="1" indent="-342900" algn="just"/>
            <a:r>
              <a:rPr lang="en-US">
                <a:latin typeface="Aptos"/>
                <a:cs typeface="Helvetica"/>
              </a:rPr>
              <a:t>Availability</a:t>
            </a:r>
          </a:p>
          <a:p>
            <a:pPr marL="1026795" lvl="1" indent="-342900" algn="just"/>
            <a:r>
              <a:rPr lang="en-US">
                <a:latin typeface="Aptos"/>
                <a:cs typeface="Helvetica"/>
              </a:rPr>
              <a:t>Partition-tolerance</a:t>
            </a:r>
          </a:p>
        </p:txBody>
      </p:sp>
      <p:sp>
        <p:nvSpPr>
          <p:cNvPr id="4" name="Content Placeholder 2">
            <a:extLst>
              <a:ext uri="{FF2B5EF4-FFF2-40B4-BE49-F238E27FC236}">
                <a16:creationId xmlns:a16="http://schemas.microsoft.com/office/drawing/2014/main" id="{3642AF1D-6578-2AC6-C3FB-B9287854A745}"/>
              </a:ext>
            </a:extLst>
          </p:cNvPr>
          <p:cNvSpPr txBox="1">
            <a:spLocks/>
          </p:cNvSpPr>
          <p:nvPr/>
        </p:nvSpPr>
        <p:spPr bwMode="auto">
          <a:xfrm>
            <a:off x="883920" y="4468913"/>
            <a:ext cx="10633709" cy="1008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2813" rtl="0" eaLnBrk="1" fontAlgn="base" hangingPunct="1">
              <a:lnSpc>
                <a:spcPct val="120000"/>
              </a:lnSpc>
              <a:spcBef>
                <a:spcPts val="1000"/>
              </a:spcBef>
              <a:spcAft>
                <a:spcPts val="600"/>
              </a:spcAft>
              <a:buFont typeface="Arial" panose="020B0604020202020204" pitchFamily="34" charset="0"/>
              <a:defRPr sz="2400" kern="1200">
                <a:solidFill>
                  <a:schemeClr val="tx1"/>
                </a:solidFill>
                <a:latin typeface="Helvetica" pitchFamily="2" charset="0"/>
                <a:ea typeface="+mn-ea"/>
                <a:cs typeface="+mn-cs"/>
              </a:defRPr>
            </a:lvl1pPr>
            <a:lvl2pPr marL="684213" indent="-227013" algn="l" defTabSz="912813" rtl="0" eaLnBrk="1" fontAlgn="base" hangingPunct="1">
              <a:lnSpc>
                <a:spcPct val="120000"/>
              </a:lnSpc>
              <a:spcBef>
                <a:spcPts val="500"/>
              </a:spcBef>
              <a:spcAft>
                <a:spcPts val="600"/>
              </a:spcAft>
              <a:buFont typeface="Arial" panose="020B0604020202020204" pitchFamily="34" charset="0"/>
              <a:buChar char="•"/>
              <a:defRPr sz="2000" kern="1200">
                <a:solidFill>
                  <a:schemeClr val="tx1"/>
                </a:solidFill>
                <a:latin typeface="Helvetica" pitchFamily="2" charset="0"/>
                <a:ea typeface="+mn-ea"/>
                <a:cs typeface="+mn-cs"/>
              </a:defRPr>
            </a:lvl2pPr>
            <a:lvl3pPr marL="11414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3pPr>
            <a:lvl4pPr marL="15986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4pPr>
            <a:lvl5pPr marL="20558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buFont typeface="Arial" panose="020B0604020202020204" pitchFamily="34" charset="0"/>
              <a:buChar char="•"/>
            </a:pPr>
            <a:r>
              <a:rPr lang="en-US" sz="2200">
                <a:latin typeface="Aptos"/>
                <a:cs typeface="Helvetica"/>
              </a:rPr>
              <a:t>All these 3 services are desirable but having all 3 at once might prove to be unrealistic.</a:t>
            </a:r>
          </a:p>
        </p:txBody>
      </p:sp>
    </p:spTree>
    <p:extLst>
      <p:ext uri="{BB962C8B-B14F-4D97-AF65-F5344CB8AC3E}">
        <p14:creationId xmlns:p14="http://schemas.microsoft.com/office/powerpoint/2010/main" val="324495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1CC60-EF74-82F8-9B7D-A0C73EE29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591712-74AC-CB60-8DEF-AE49A73E52DA}"/>
              </a:ext>
            </a:extLst>
          </p:cNvPr>
          <p:cNvSpPr>
            <a:spLocks noGrp="1"/>
          </p:cNvSpPr>
          <p:nvPr>
            <p:ph type="title"/>
          </p:nvPr>
        </p:nvSpPr>
        <p:spPr>
          <a:xfrm>
            <a:off x="0" y="399696"/>
            <a:ext cx="10192855" cy="480131"/>
          </a:xfrm>
        </p:spPr>
        <p:txBody>
          <a:bodyPr/>
          <a:lstStyle/>
          <a:p>
            <a:r>
              <a:rPr lang="en-US">
                <a:latin typeface="Georgia"/>
                <a:cs typeface="Helvetica"/>
              </a:rPr>
              <a:t>Revamp – The Impossibility Result – Continued...</a:t>
            </a:r>
          </a:p>
        </p:txBody>
      </p:sp>
      <p:sp>
        <p:nvSpPr>
          <p:cNvPr id="4" name="Footer Placeholder 3">
            <a:extLst>
              <a:ext uri="{FF2B5EF4-FFF2-40B4-BE49-F238E27FC236}">
                <a16:creationId xmlns:a16="http://schemas.microsoft.com/office/drawing/2014/main" id="{056E8A10-D4E2-F929-77BB-E203C560E579}"/>
              </a:ext>
            </a:extLst>
          </p:cNvPr>
          <p:cNvSpPr>
            <a:spLocks noGrp="1"/>
          </p:cNvSpPr>
          <p:nvPr>
            <p:ph type="ftr" sz="quarter" idx="12"/>
          </p:nvPr>
        </p:nvSpPr>
        <p:spPr/>
        <p:txBody>
          <a:bodyPr/>
          <a:lstStyle/>
          <a:p>
            <a:pPr>
              <a:defRPr/>
            </a:pPr>
            <a:endParaRPr lang="en-US"/>
          </a:p>
        </p:txBody>
      </p:sp>
      <p:sp>
        <p:nvSpPr>
          <p:cNvPr id="16" name="Rectangle 15">
            <a:extLst>
              <a:ext uri="{FF2B5EF4-FFF2-40B4-BE49-F238E27FC236}">
                <a16:creationId xmlns:a16="http://schemas.microsoft.com/office/drawing/2014/main" id="{9B4D67E7-2291-7F56-8DA1-6A8A3C09E974}"/>
              </a:ext>
            </a:extLst>
          </p:cNvPr>
          <p:cNvSpPr/>
          <p:nvPr/>
        </p:nvSpPr>
        <p:spPr>
          <a:xfrm>
            <a:off x="3310644" y="2495575"/>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G1</a:t>
            </a:r>
          </a:p>
          <a:p>
            <a:pPr algn="ctr"/>
            <a:r>
              <a:rPr lang="en-US">
                <a:ea typeface="Calibri"/>
                <a:cs typeface="Calibri"/>
              </a:rPr>
              <a:t>{v0}</a:t>
            </a:r>
          </a:p>
        </p:txBody>
      </p:sp>
      <p:sp>
        <p:nvSpPr>
          <p:cNvPr id="18" name="Rectangle 17">
            <a:extLst>
              <a:ext uri="{FF2B5EF4-FFF2-40B4-BE49-F238E27FC236}">
                <a16:creationId xmlns:a16="http://schemas.microsoft.com/office/drawing/2014/main" id="{E40A2EBD-776A-500E-1B01-97C593DD4793}"/>
              </a:ext>
            </a:extLst>
          </p:cNvPr>
          <p:cNvSpPr/>
          <p:nvPr/>
        </p:nvSpPr>
        <p:spPr>
          <a:xfrm>
            <a:off x="3310643" y="2501820"/>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G1</a:t>
            </a:r>
          </a:p>
          <a:p>
            <a:pPr algn="ctr"/>
            <a:r>
              <a:rPr lang="en-US">
                <a:ea typeface="Calibri"/>
                <a:cs typeface="Calibri"/>
              </a:rPr>
              <a:t>{v1}</a:t>
            </a:r>
          </a:p>
        </p:txBody>
      </p:sp>
      <p:sp>
        <p:nvSpPr>
          <p:cNvPr id="26" name="Rectangle 25">
            <a:extLst>
              <a:ext uri="{FF2B5EF4-FFF2-40B4-BE49-F238E27FC236}">
                <a16:creationId xmlns:a16="http://schemas.microsoft.com/office/drawing/2014/main" id="{C5295D69-87E0-D475-9480-52C41BACCA20}"/>
              </a:ext>
            </a:extLst>
          </p:cNvPr>
          <p:cNvSpPr/>
          <p:nvPr/>
        </p:nvSpPr>
        <p:spPr>
          <a:xfrm>
            <a:off x="7488631" y="2472484"/>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G2</a:t>
            </a:r>
          </a:p>
          <a:p>
            <a:pPr algn="ctr"/>
            <a:r>
              <a:rPr lang="en-US">
                <a:ea typeface="Calibri"/>
                <a:cs typeface="Calibri"/>
              </a:rPr>
              <a:t>{v0}</a:t>
            </a:r>
          </a:p>
        </p:txBody>
      </p:sp>
      <p:cxnSp>
        <p:nvCxnSpPr>
          <p:cNvPr id="28" name="Straight Arrow Connector 27">
            <a:extLst>
              <a:ext uri="{FF2B5EF4-FFF2-40B4-BE49-F238E27FC236}">
                <a16:creationId xmlns:a16="http://schemas.microsoft.com/office/drawing/2014/main" id="{CBA97179-7D7B-C27C-2CD1-5C5BEF2FB2D8}"/>
              </a:ext>
            </a:extLst>
          </p:cNvPr>
          <p:cNvCxnSpPr>
            <a:cxnSpLocks/>
          </p:cNvCxnSpPr>
          <p:nvPr/>
        </p:nvCxnSpPr>
        <p:spPr>
          <a:xfrm>
            <a:off x="5096176" y="2859222"/>
            <a:ext cx="1453106" cy="7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C4AD400D-99DE-594E-454A-2D53E55ACEC7}"/>
              </a:ext>
            </a:extLst>
          </p:cNvPr>
          <p:cNvSpPr txBox="1"/>
          <p:nvPr/>
        </p:nvSpPr>
        <p:spPr>
          <a:xfrm>
            <a:off x="6738363" y="2667637"/>
            <a:ext cx="3994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Calibri"/>
                <a:cs typeface="Calibri"/>
              </a:rPr>
              <a:t>✅</a:t>
            </a:r>
          </a:p>
        </p:txBody>
      </p:sp>
      <p:cxnSp>
        <p:nvCxnSpPr>
          <p:cNvPr id="32" name="Straight Arrow Connector 31">
            <a:extLst>
              <a:ext uri="{FF2B5EF4-FFF2-40B4-BE49-F238E27FC236}">
                <a16:creationId xmlns:a16="http://schemas.microsoft.com/office/drawing/2014/main" id="{DA96BF75-FE56-084D-96EC-8DDF413F2630}"/>
              </a:ext>
            </a:extLst>
          </p:cNvPr>
          <p:cNvCxnSpPr>
            <a:cxnSpLocks/>
          </p:cNvCxnSpPr>
          <p:nvPr/>
        </p:nvCxnSpPr>
        <p:spPr>
          <a:xfrm flipV="1">
            <a:off x="547268" y="2784081"/>
            <a:ext cx="1828333" cy="40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9A3F9844-D2F8-BF7B-E3FA-E10E1D7E1E45}"/>
              </a:ext>
            </a:extLst>
          </p:cNvPr>
          <p:cNvSpPr txBox="1"/>
          <p:nvPr/>
        </p:nvSpPr>
        <p:spPr>
          <a:xfrm>
            <a:off x="549544" y="2022156"/>
            <a:ext cx="21601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Receives a write request for v0 to v1</a:t>
            </a:r>
            <a:endParaRPr lang="en-US">
              <a:ea typeface="Calibri"/>
              <a:cs typeface="Calibri"/>
            </a:endParaRPr>
          </a:p>
        </p:txBody>
      </p:sp>
      <p:sp>
        <p:nvSpPr>
          <p:cNvPr id="36" name="TextBox 35">
            <a:extLst>
              <a:ext uri="{FF2B5EF4-FFF2-40B4-BE49-F238E27FC236}">
                <a16:creationId xmlns:a16="http://schemas.microsoft.com/office/drawing/2014/main" id="{A769B963-D484-C37B-5EA0-B561CFD14C96}"/>
              </a:ext>
            </a:extLst>
          </p:cNvPr>
          <p:cNvSpPr txBox="1"/>
          <p:nvPr/>
        </p:nvSpPr>
        <p:spPr>
          <a:xfrm>
            <a:off x="9232862" y="1884747"/>
            <a:ext cx="21601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Receives a read request for v</a:t>
            </a:r>
            <a:endParaRPr lang="en-US">
              <a:ea typeface="Calibri"/>
              <a:cs typeface="Calibri"/>
            </a:endParaRPr>
          </a:p>
        </p:txBody>
      </p:sp>
      <p:cxnSp>
        <p:nvCxnSpPr>
          <p:cNvPr id="38" name="Straight Arrow Connector 37">
            <a:extLst>
              <a:ext uri="{FF2B5EF4-FFF2-40B4-BE49-F238E27FC236}">
                <a16:creationId xmlns:a16="http://schemas.microsoft.com/office/drawing/2014/main" id="{8970FACB-459B-FE8F-4A55-05BE486944CB}"/>
              </a:ext>
            </a:extLst>
          </p:cNvPr>
          <p:cNvCxnSpPr>
            <a:cxnSpLocks/>
          </p:cNvCxnSpPr>
          <p:nvPr/>
        </p:nvCxnSpPr>
        <p:spPr>
          <a:xfrm flipH="1">
            <a:off x="9227828" y="2750675"/>
            <a:ext cx="1929711" cy="65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TextBox 39">
            <a:extLst>
              <a:ext uri="{FF2B5EF4-FFF2-40B4-BE49-F238E27FC236}">
                <a16:creationId xmlns:a16="http://schemas.microsoft.com/office/drawing/2014/main" id="{44EE333B-3968-B383-2A33-D581694A952F}"/>
              </a:ext>
            </a:extLst>
          </p:cNvPr>
          <p:cNvSpPr txBox="1"/>
          <p:nvPr/>
        </p:nvSpPr>
        <p:spPr>
          <a:xfrm>
            <a:off x="4663741" y="2101775"/>
            <a:ext cx="24718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G1 notifies G2 of update</a:t>
            </a:r>
            <a:endParaRPr lang="en-US"/>
          </a:p>
        </p:txBody>
      </p:sp>
      <p:cxnSp>
        <p:nvCxnSpPr>
          <p:cNvPr id="42" name="Straight Arrow Connector 41">
            <a:extLst>
              <a:ext uri="{FF2B5EF4-FFF2-40B4-BE49-F238E27FC236}">
                <a16:creationId xmlns:a16="http://schemas.microsoft.com/office/drawing/2014/main" id="{526D133E-9640-C6F6-7607-787D4C623021}"/>
              </a:ext>
            </a:extLst>
          </p:cNvPr>
          <p:cNvCxnSpPr>
            <a:cxnSpLocks/>
          </p:cNvCxnSpPr>
          <p:nvPr/>
        </p:nvCxnSpPr>
        <p:spPr>
          <a:xfrm flipV="1">
            <a:off x="9233801" y="2948600"/>
            <a:ext cx="1942748" cy="19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4" name="TextBox 43">
            <a:extLst>
              <a:ext uri="{FF2B5EF4-FFF2-40B4-BE49-F238E27FC236}">
                <a16:creationId xmlns:a16="http://schemas.microsoft.com/office/drawing/2014/main" id="{F1EA0659-42CF-A518-B8AD-6A160B781F53}"/>
              </a:ext>
            </a:extLst>
          </p:cNvPr>
          <p:cNvSpPr txBox="1"/>
          <p:nvPr/>
        </p:nvSpPr>
        <p:spPr>
          <a:xfrm>
            <a:off x="9232861" y="3190140"/>
            <a:ext cx="216015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Returns value v1 as response</a:t>
            </a:r>
            <a:endParaRPr lang="en-US">
              <a:ea typeface="Calibri"/>
              <a:cs typeface="Calibri"/>
            </a:endParaRPr>
          </a:p>
        </p:txBody>
      </p:sp>
      <p:cxnSp>
        <p:nvCxnSpPr>
          <p:cNvPr id="46" name="Straight Arrow Connector 45">
            <a:extLst>
              <a:ext uri="{FF2B5EF4-FFF2-40B4-BE49-F238E27FC236}">
                <a16:creationId xmlns:a16="http://schemas.microsoft.com/office/drawing/2014/main" id="{CA9BA50C-9D1B-2186-7353-B0CABD45E240}"/>
              </a:ext>
            </a:extLst>
          </p:cNvPr>
          <p:cNvCxnSpPr>
            <a:cxnSpLocks/>
          </p:cNvCxnSpPr>
          <p:nvPr/>
        </p:nvCxnSpPr>
        <p:spPr>
          <a:xfrm flipH="1">
            <a:off x="576781" y="2981774"/>
            <a:ext cx="1794288" cy="2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38288E0F-1BB4-2C0E-5554-12B79B3C984F}"/>
              </a:ext>
            </a:extLst>
          </p:cNvPr>
          <p:cNvSpPr txBox="1"/>
          <p:nvPr/>
        </p:nvSpPr>
        <p:spPr>
          <a:xfrm>
            <a:off x="549543" y="3215122"/>
            <a:ext cx="21601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Returns a response</a:t>
            </a:r>
            <a:endParaRPr lang="en-US">
              <a:ea typeface="Calibri"/>
              <a:cs typeface="Calibri"/>
            </a:endParaRPr>
          </a:p>
        </p:txBody>
      </p:sp>
      <p:sp>
        <p:nvSpPr>
          <p:cNvPr id="49" name="TextBox 48">
            <a:extLst>
              <a:ext uri="{FF2B5EF4-FFF2-40B4-BE49-F238E27FC236}">
                <a16:creationId xmlns:a16="http://schemas.microsoft.com/office/drawing/2014/main" id="{C47017E4-5514-A4C5-C1CB-F14CACA2C77E}"/>
              </a:ext>
            </a:extLst>
          </p:cNvPr>
          <p:cNvSpPr txBox="1"/>
          <p:nvPr/>
        </p:nvSpPr>
        <p:spPr>
          <a:xfrm>
            <a:off x="545390" y="4904650"/>
            <a:ext cx="904807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alibri"/>
                <a:ea typeface="Calibri"/>
                <a:cs typeface="Calibri"/>
              </a:rPr>
              <a:t>After GST, every message is assumed to be time-bound, which allows nodes to rely on their clocks. In this phase, all messages are assumed to reach their destinations, </a:t>
            </a:r>
            <a:r>
              <a:rPr lang="en-US" err="1">
                <a:latin typeface="Calibri"/>
                <a:ea typeface="Calibri"/>
                <a:cs typeface="Calibri"/>
              </a:rPr>
              <a:t>ie</a:t>
            </a:r>
            <a:r>
              <a:rPr lang="en-US">
                <a:latin typeface="Calibri"/>
                <a:ea typeface="Calibri"/>
                <a:cs typeface="Calibri"/>
              </a:rPr>
              <a:t> no message drops/loss occurs  </a:t>
            </a:r>
            <a:endParaRPr lang="en-US">
              <a:ea typeface="Calibri"/>
              <a:cs typeface="Calibri"/>
            </a:endParaRPr>
          </a:p>
        </p:txBody>
      </p:sp>
      <p:sp>
        <p:nvSpPr>
          <p:cNvPr id="5" name="Rectangle 4">
            <a:extLst>
              <a:ext uri="{FF2B5EF4-FFF2-40B4-BE49-F238E27FC236}">
                <a16:creationId xmlns:a16="http://schemas.microsoft.com/office/drawing/2014/main" id="{797F5CAE-6188-80E3-4536-08E2F53B6B1A}"/>
              </a:ext>
            </a:extLst>
          </p:cNvPr>
          <p:cNvSpPr/>
          <p:nvPr/>
        </p:nvSpPr>
        <p:spPr>
          <a:xfrm>
            <a:off x="7490178" y="2470163"/>
            <a:ext cx="1121725" cy="71945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G2</a:t>
            </a:r>
          </a:p>
          <a:p>
            <a:pPr algn="ctr"/>
            <a:r>
              <a:rPr lang="en-US">
                <a:ea typeface="Calibri"/>
                <a:cs typeface="Calibri"/>
              </a:rPr>
              <a:t>{v1}</a:t>
            </a:r>
          </a:p>
        </p:txBody>
      </p:sp>
    </p:spTree>
    <p:extLst>
      <p:ext uri="{BB962C8B-B14F-4D97-AF65-F5344CB8AC3E}">
        <p14:creationId xmlns:p14="http://schemas.microsoft.com/office/powerpoint/2010/main" val="122703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6" grpId="0" animBg="1"/>
      <p:bldP spid="30" grpId="0"/>
      <p:bldP spid="34" grpId="0"/>
      <p:bldP spid="36" grpId="0"/>
      <p:bldP spid="40" grpId="0"/>
      <p:bldP spid="44" grpId="0"/>
      <p:bldP spid="48" grpId="0"/>
      <p:bldP spid="49" grpId="0"/>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F5C5E-E70F-CEA2-4914-15B9E3F86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BDE25-A7C9-1D99-2809-BB50E065E701}"/>
              </a:ext>
            </a:extLst>
          </p:cNvPr>
          <p:cNvSpPr>
            <a:spLocks noGrp="1"/>
          </p:cNvSpPr>
          <p:nvPr>
            <p:ph type="title"/>
          </p:nvPr>
        </p:nvSpPr>
        <p:spPr>
          <a:xfrm>
            <a:off x="0" y="399696"/>
            <a:ext cx="12105237" cy="480131"/>
          </a:xfrm>
        </p:spPr>
        <p:txBody>
          <a:bodyPr/>
          <a:lstStyle/>
          <a:p>
            <a:r>
              <a:rPr lang="en-US">
                <a:latin typeface="Georgia"/>
                <a:cs typeface="Helvetica"/>
              </a:rPr>
              <a:t>The Compromise – Solution to Partially Synchronous Model</a:t>
            </a:r>
          </a:p>
        </p:txBody>
      </p:sp>
      <p:sp>
        <p:nvSpPr>
          <p:cNvPr id="3" name="Content Placeholder 2">
            <a:extLst>
              <a:ext uri="{FF2B5EF4-FFF2-40B4-BE49-F238E27FC236}">
                <a16:creationId xmlns:a16="http://schemas.microsoft.com/office/drawing/2014/main" id="{AD134D03-FB35-1489-D179-D428C27DFB8E}"/>
              </a:ext>
            </a:extLst>
          </p:cNvPr>
          <p:cNvSpPr>
            <a:spLocks noGrp="1"/>
          </p:cNvSpPr>
          <p:nvPr>
            <p:ph idx="1"/>
          </p:nvPr>
        </p:nvSpPr>
        <p:spPr>
          <a:xfrm>
            <a:off x="6096511" y="1430987"/>
            <a:ext cx="5856871" cy="4013980"/>
          </a:xfrm>
        </p:spPr>
        <p:txBody>
          <a:bodyPr/>
          <a:lstStyle/>
          <a:p>
            <a:pPr marL="342900" indent="-342900" algn="just">
              <a:buChar char="•"/>
            </a:pPr>
            <a:r>
              <a:rPr lang="en-US" sz="2000">
                <a:latin typeface="Aptos"/>
                <a:cs typeface="Helvetica"/>
              </a:rPr>
              <a:t>Algorithm introduces a central node.</a:t>
            </a:r>
          </a:p>
          <a:p>
            <a:pPr marL="342900" indent="-342900" algn="just">
              <a:buChar char="•"/>
            </a:pPr>
            <a:r>
              <a:rPr lang="en-US" sz="2000">
                <a:latin typeface="Aptos"/>
                <a:cs typeface="Helvetica"/>
              </a:rPr>
              <a:t>Node notifies central node for any requests that it receives.</a:t>
            </a:r>
          </a:p>
          <a:p>
            <a:pPr marL="342900" indent="-342900" algn="just">
              <a:buChar char="•"/>
            </a:pPr>
            <a:r>
              <a:rPr lang="en-US" sz="2000">
                <a:latin typeface="Aptos"/>
                <a:cs typeface="Helvetica"/>
              </a:rPr>
              <a:t>Node waits for response from central node to send acknowledgement response to client.</a:t>
            </a:r>
          </a:p>
          <a:p>
            <a:pPr marL="342900" indent="-342900" algn="just">
              <a:buChar char="•"/>
            </a:pPr>
            <a:r>
              <a:rPr lang="en-US" sz="2000">
                <a:latin typeface="Aptos"/>
                <a:cs typeface="Helvetica"/>
              </a:rPr>
              <a:t>If no response is received within 2 ∗ t(msg) + t(local), then the node concludes that the message was lost. The client is then sent a response</a:t>
            </a:r>
          </a:p>
        </p:txBody>
      </p:sp>
      <p:sp>
        <p:nvSpPr>
          <p:cNvPr id="4" name="Footer Placeholder 3">
            <a:extLst>
              <a:ext uri="{FF2B5EF4-FFF2-40B4-BE49-F238E27FC236}">
                <a16:creationId xmlns:a16="http://schemas.microsoft.com/office/drawing/2014/main" id="{A01DA4CC-11D7-771D-20D9-1073C3AE1C92}"/>
              </a:ext>
            </a:extLst>
          </p:cNvPr>
          <p:cNvSpPr>
            <a:spLocks noGrp="1"/>
          </p:cNvSpPr>
          <p:nvPr>
            <p:ph type="ftr" sz="quarter" idx="12"/>
          </p:nvPr>
        </p:nvSpPr>
        <p:spPr/>
        <p:txBody>
          <a:bodyPr/>
          <a:lstStyle/>
          <a:p>
            <a:pPr>
              <a:defRPr/>
            </a:pPr>
            <a:endParaRPr lang="en-US"/>
          </a:p>
        </p:txBody>
      </p:sp>
      <p:sp>
        <p:nvSpPr>
          <p:cNvPr id="5" name="Rectangle 4">
            <a:extLst>
              <a:ext uri="{FF2B5EF4-FFF2-40B4-BE49-F238E27FC236}">
                <a16:creationId xmlns:a16="http://schemas.microsoft.com/office/drawing/2014/main" id="{388DB4C3-56D1-7063-8D80-2294E1046519}"/>
              </a:ext>
            </a:extLst>
          </p:cNvPr>
          <p:cNvSpPr/>
          <p:nvPr/>
        </p:nvSpPr>
        <p:spPr>
          <a:xfrm>
            <a:off x="477710" y="1392115"/>
            <a:ext cx="767255" cy="62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Client Node</a:t>
            </a:r>
          </a:p>
        </p:txBody>
      </p:sp>
      <p:sp>
        <p:nvSpPr>
          <p:cNvPr id="7" name="Rectangle 6">
            <a:extLst>
              <a:ext uri="{FF2B5EF4-FFF2-40B4-BE49-F238E27FC236}">
                <a16:creationId xmlns:a16="http://schemas.microsoft.com/office/drawing/2014/main" id="{A3EA0DFD-E914-CA75-AD75-0AF1E51EDA14}"/>
              </a:ext>
            </a:extLst>
          </p:cNvPr>
          <p:cNvSpPr/>
          <p:nvPr/>
        </p:nvSpPr>
        <p:spPr>
          <a:xfrm>
            <a:off x="4645574" y="1392115"/>
            <a:ext cx="924910" cy="6201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Central Node</a:t>
            </a:r>
          </a:p>
        </p:txBody>
      </p:sp>
      <p:cxnSp>
        <p:nvCxnSpPr>
          <p:cNvPr id="9" name="Straight Arrow Connector 8">
            <a:extLst>
              <a:ext uri="{FF2B5EF4-FFF2-40B4-BE49-F238E27FC236}">
                <a16:creationId xmlns:a16="http://schemas.microsoft.com/office/drawing/2014/main" id="{2E5D2E25-F204-2B70-2622-2051428FD56C}"/>
              </a:ext>
            </a:extLst>
          </p:cNvPr>
          <p:cNvCxnSpPr>
            <a:stCxn id="5" idx="3"/>
            <a:endCxn id="7" idx="1"/>
          </p:cNvCxnSpPr>
          <p:nvPr/>
        </p:nvCxnSpPr>
        <p:spPr>
          <a:xfrm>
            <a:off x="1244965" y="1702170"/>
            <a:ext cx="3400609" cy="0"/>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EF01974-CAFE-B758-86FC-D2CBB982A458}"/>
              </a:ext>
            </a:extLst>
          </p:cNvPr>
          <p:cNvSpPr txBox="1"/>
          <p:nvPr/>
        </p:nvSpPr>
        <p:spPr>
          <a:xfrm>
            <a:off x="1917882" y="1372451"/>
            <a:ext cx="2054774" cy="323165"/>
          </a:xfrm>
          <a:prstGeom prst="rect">
            <a:avLst/>
          </a:prstGeom>
          <a:noFill/>
        </p:spPr>
        <p:txBody>
          <a:bodyPr wrap="square" rtlCol="0">
            <a:spAutoFit/>
          </a:bodyPr>
          <a:lstStyle/>
          <a:p>
            <a:r>
              <a:rPr lang="en-US" sz="1500"/>
              <a:t>Read/Write Request</a:t>
            </a:r>
          </a:p>
        </p:txBody>
      </p:sp>
      <p:sp>
        <p:nvSpPr>
          <p:cNvPr id="13" name="TextBox 12">
            <a:extLst>
              <a:ext uri="{FF2B5EF4-FFF2-40B4-BE49-F238E27FC236}">
                <a16:creationId xmlns:a16="http://schemas.microsoft.com/office/drawing/2014/main" id="{BC1EC671-4351-B7CC-41C7-0713E2018DB2}"/>
              </a:ext>
            </a:extLst>
          </p:cNvPr>
          <p:cNvSpPr txBox="1"/>
          <p:nvPr/>
        </p:nvSpPr>
        <p:spPr>
          <a:xfrm>
            <a:off x="2258126" y="1689060"/>
            <a:ext cx="924910" cy="323165"/>
          </a:xfrm>
          <a:prstGeom prst="rect">
            <a:avLst/>
          </a:prstGeom>
          <a:noFill/>
        </p:spPr>
        <p:txBody>
          <a:bodyPr wrap="square" rtlCol="0">
            <a:spAutoFit/>
          </a:bodyPr>
          <a:lstStyle/>
          <a:p>
            <a:r>
              <a:rPr lang="en-US" sz="1500"/>
              <a:t>Sent at t</a:t>
            </a:r>
            <a:r>
              <a:rPr lang="en-US" sz="1500" baseline="-25000"/>
              <a:t>0</a:t>
            </a:r>
          </a:p>
        </p:txBody>
      </p:sp>
      <p:sp>
        <p:nvSpPr>
          <p:cNvPr id="15" name="TextBox 14">
            <a:extLst>
              <a:ext uri="{FF2B5EF4-FFF2-40B4-BE49-F238E27FC236}">
                <a16:creationId xmlns:a16="http://schemas.microsoft.com/office/drawing/2014/main" id="{7357CB6E-EB38-1914-7C4B-E1EB986F4642}"/>
              </a:ext>
            </a:extLst>
          </p:cNvPr>
          <p:cNvSpPr txBox="1"/>
          <p:nvPr/>
        </p:nvSpPr>
        <p:spPr>
          <a:xfrm>
            <a:off x="4464339" y="2003509"/>
            <a:ext cx="1223598" cy="784830"/>
          </a:xfrm>
          <a:prstGeom prst="rect">
            <a:avLst/>
          </a:prstGeom>
          <a:noFill/>
        </p:spPr>
        <p:txBody>
          <a:bodyPr wrap="square" rtlCol="0">
            <a:spAutoFit/>
          </a:bodyPr>
          <a:lstStyle/>
          <a:p>
            <a:pPr algn="ctr"/>
            <a:r>
              <a:rPr lang="en-US" sz="1500"/>
              <a:t>Holds authoritative data</a:t>
            </a:r>
          </a:p>
        </p:txBody>
      </p:sp>
      <p:sp>
        <p:nvSpPr>
          <p:cNvPr id="16" name="TextBox 15">
            <a:extLst>
              <a:ext uri="{FF2B5EF4-FFF2-40B4-BE49-F238E27FC236}">
                <a16:creationId xmlns:a16="http://schemas.microsoft.com/office/drawing/2014/main" id="{A8F42E40-C6EA-36D5-DA79-3FD28AE819D5}"/>
              </a:ext>
            </a:extLst>
          </p:cNvPr>
          <p:cNvSpPr txBox="1"/>
          <p:nvPr/>
        </p:nvSpPr>
        <p:spPr>
          <a:xfrm>
            <a:off x="2345030" y="4878434"/>
            <a:ext cx="2961541" cy="553998"/>
          </a:xfrm>
          <a:prstGeom prst="rect">
            <a:avLst/>
          </a:prstGeom>
          <a:noFill/>
        </p:spPr>
        <p:txBody>
          <a:bodyPr wrap="square" rtlCol="0">
            <a:spAutoFit/>
          </a:bodyPr>
          <a:lstStyle/>
          <a:p>
            <a:r>
              <a:rPr lang="en-US" sz="1500"/>
              <a:t>Response/Acknowledgement</a:t>
            </a:r>
          </a:p>
          <a:p>
            <a:r>
              <a:rPr lang="en-US" sz="1500"/>
              <a:t>Expected ≤ 2* </a:t>
            </a:r>
            <a:r>
              <a:rPr lang="en-US" sz="1500" err="1"/>
              <a:t>t</a:t>
            </a:r>
            <a:r>
              <a:rPr lang="en-US" sz="1500" baseline="-25000" err="1"/>
              <a:t>msg</a:t>
            </a:r>
            <a:r>
              <a:rPr lang="en-US" sz="1500"/>
              <a:t> + </a:t>
            </a:r>
            <a:r>
              <a:rPr lang="en-US" sz="1500" err="1"/>
              <a:t>t</a:t>
            </a:r>
            <a:r>
              <a:rPr lang="en-US" sz="1500" baseline="-25000" err="1"/>
              <a:t>local</a:t>
            </a:r>
            <a:endParaRPr lang="en-US" sz="1500" baseline="-25000"/>
          </a:p>
        </p:txBody>
      </p:sp>
      <p:sp>
        <p:nvSpPr>
          <p:cNvPr id="6" name="Rectangle 5">
            <a:extLst>
              <a:ext uri="{FF2B5EF4-FFF2-40B4-BE49-F238E27FC236}">
                <a16:creationId xmlns:a16="http://schemas.microsoft.com/office/drawing/2014/main" id="{CF73BE4A-F320-AE71-37B4-8B5B39A62332}"/>
              </a:ext>
            </a:extLst>
          </p:cNvPr>
          <p:cNvSpPr/>
          <p:nvPr/>
        </p:nvSpPr>
        <p:spPr>
          <a:xfrm>
            <a:off x="1554351" y="3667243"/>
            <a:ext cx="767255" cy="6201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Client Node</a:t>
            </a:r>
          </a:p>
        </p:txBody>
      </p:sp>
      <p:sp>
        <p:nvSpPr>
          <p:cNvPr id="8" name="Rectangle 7">
            <a:extLst>
              <a:ext uri="{FF2B5EF4-FFF2-40B4-BE49-F238E27FC236}">
                <a16:creationId xmlns:a16="http://schemas.microsoft.com/office/drawing/2014/main" id="{E061FD64-4656-1FE2-146B-1E7A9454902D}"/>
              </a:ext>
            </a:extLst>
          </p:cNvPr>
          <p:cNvSpPr/>
          <p:nvPr/>
        </p:nvSpPr>
        <p:spPr>
          <a:xfrm>
            <a:off x="5020098" y="3667243"/>
            <a:ext cx="924910" cy="6201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Central Node</a:t>
            </a:r>
          </a:p>
        </p:txBody>
      </p:sp>
      <p:cxnSp>
        <p:nvCxnSpPr>
          <p:cNvPr id="11" name="Straight Arrow Connector 10">
            <a:extLst>
              <a:ext uri="{FF2B5EF4-FFF2-40B4-BE49-F238E27FC236}">
                <a16:creationId xmlns:a16="http://schemas.microsoft.com/office/drawing/2014/main" id="{24804372-9AAD-5B62-4FA4-9D9EFBA58606}"/>
              </a:ext>
            </a:extLst>
          </p:cNvPr>
          <p:cNvCxnSpPr>
            <a:cxnSpLocks/>
            <a:stCxn id="6" idx="3"/>
          </p:cNvCxnSpPr>
          <p:nvPr/>
        </p:nvCxnSpPr>
        <p:spPr>
          <a:xfrm>
            <a:off x="2321606" y="3977298"/>
            <a:ext cx="1727882" cy="0"/>
          </a:xfrm>
          <a:prstGeom prst="straightConnector1">
            <a:avLst/>
          </a:prstGeom>
          <a:ln w="19050">
            <a:headEnd w="lg" len="lg"/>
            <a:tailEnd type="triangle" w="lg" len="lg"/>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6F7A86CA-4E46-22CD-56DE-CD963F68CC99}"/>
              </a:ext>
            </a:extLst>
          </p:cNvPr>
          <p:cNvSpPr txBox="1"/>
          <p:nvPr/>
        </p:nvSpPr>
        <p:spPr>
          <a:xfrm>
            <a:off x="2359213" y="3647579"/>
            <a:ext cx="1748288" cy="323165"/>
          </a:xfrm>
          <a:prstGeom prst="rect">
            <a:avLst/>
          </a:prstGeom>
          <a:noFill/>
        </p:spPr>
        <p:txBody>
          <a:bodyPr wrap="square" rtlCol="0">
            <a:spAutoFit/>
          </a:bodyPr>
          <a:lstStyle/>
          <a:p>
            <a:r>
              <a:rPr lang="en-US" sz="1500"/>
              <a:t>Read/Write Request</a:t>
            </a:r>
          </a:p>
        </p:txBody>
      </p:sp>
      <p:sp>
        <p:nvSpPr>
          <p:cNvPr id="14" name="TextBox 13">
            <a:extLst>
              <a:ext uri="{FF2B5EF4-FFF2-40B4-BE49-F238E27FC236}">
                <a16:creationId xmlns:a16="http://schemas.microsoft.com/office/drawing/2014/main" id="{B2D6D6A1-1BA3-CB63-8EA3-9527C200F265}"/>
              </a:ext>
            </a:extLst>
          </p:cNvPr>
          <p:cNvSpPr txBox="1"/>
          <p:nvPr/>
        </p:nvSpPr>
        <p:spPr>
          <a:xfrm>
            <a:off x="2637909" y="3964188"/>
            <a:ext cx="924910" cy="323165"/>
          </a:xfrm>
          <a:prstGeom prst="rect">
            <a:avLst/>
          </a:prstGeom>
          <a:noFill/>
        </p:spPr>
        <p:txBody>
          <a:bodyPr wrap="square" rtlCol="0">
            <a:spAutoFit/>
          </a:bodyPr>
          <a:lstStyle/>
          <a:p>
            <a:r>
              <a:rPr lang="en-US" sz="1500"/>
              <a:t>Sent at t</a:t>
            </a:r>
            <a:r>
              <a:rPr lang="en-US" sz="1500" baseline="-25000"/>
              <a:t>0</a:t>
            </a:r>
          </a:p>
        </p:txBody>
      </p:sp>
      <p:sp>
        <p:nvSpPr>
          <p:cNvPr id="17" name="TextBox 16">
            <a:extLst>
              <a:ext uri="{FF2B5EF4-FFF2-40B4-BE49-F238E27FC236}">
                <a16:creationId xmlns:a16="http://schemas.microsoft.com/office/drawing/2014/main" id="{628B41D5-17ED-2E2D-3B24-BCE3AE43B89F}"/>
              </a:ext>
            </a:extLst>
          </p:cNvPr>
          <p:cNvSpPr txBox="1"/>
          <p:nvPr/>
        </p:nvSpPr>
        <p:spPr>
          <a:xfrm>
            <a:off x="4838863" y="4278637"/>
            <a:ext cx="1223598" cy="784830"/>
          </a:xfrm>
          <a:prstGeom prst="rect">
            <a:avLst/>
          </a:prstGeom>
          <a:noFill/>
        </p:spPr>
        <p:txBody>
          <a:bodyPr wrap="square" rtlCol="0">
            <a:spAutoFit/>
          </a:bodyPr>
          <a:lstStyle/>
          <a:p>
            <a:pPr algn="ctr"/>
            <a:r>
              <a:rPr lang="en-US" sz="1500"/>
              <a:t>Holds authoritative data</a:t>
            </a:r>
          </a:p>
        </p:txBody>
      </p:sp>
      <p:cxnSp>
        <p:nvCxnSpPr>
          <p:cNvPr id="21" name="Straight Connector 20">
            <a:extLst>
              <a:ext uri="{FF2B5EF4-FFF2-40B4-BE49-F238E27FC236}">
                <a16:creationId xmlns:a16="http://schemas.microsoft.com/office/drawing/2014/main" id="{3AE12186-93AC-460A-DAB0-F4CDF162C0DC}"/>
              </a:ext>
            </a:extLst>
          </p:cNvPr>
          <p:cNvCxnSpPr>
            <a:cxnSpLocks/>
            <a:endCxn id="8" idx="1"/>
          </p:cNvCxnSpPr>
          <p:nvPr/>
        </p:nvCxnSpPr>
        <p:spPr>
          <a:xfrm>
            <a:off x="4049488" y="3973332"/>
            <a:ext cx="970610" cy="3966"/>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22" name="Multiply 21">
            <a:extLst>
              <a:ext uri="{FF2B5EF4-FFF2-40B4-BE49-F238E27FC236}">
                <a16:creationId xmlns:a16="http://schemas.microsoft.com/office/drawing/2014/main" id="{F5537EBF-0CB0-6896-9A3A-AE1F97215A6E}"/>
              </a:ext>
            </a:extLst>
          </p:cNvPr>
          <p:cNvSpPr/>
          <p:nvPr/>
        </p:nvSpPr>
        <p:spPr>
          <a:xfrm>
            <a:off x="4262829" y="3730549"/>
            <a:ext cx="437410" cy="48039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EA0B378-BC5C-A29E-6151-44536DBF53A7}"/>
              </a:ext>
            </a:extLst>
          </p:cNvPr>
          <p:cNvSpPr txBox="1"/>
          <p:nvPr/>
        </p:nvSpPr>
        <p:spPr>
          <a:xfrm>
            <a:off x="3776619" y="4072872"/>
            <a:ext cx="1554480" cy="323165"/>
          </a:xfrm>
          <a:prstGeom prst="rect">
            <a:avLst/>
          </a:prstGeom>
          <a:noFill/>
        </p:spPr>
        <p:txBody>
          <a:bodyPr wrap="square" rtlCol="0">
            <a:spAutoFit/>
          </a:bodyPr>
          <a:lstStyle/>
          <a:p>
            <a:r>
              <a:rPr lang="en-US" sz="1500"/>
              <a:t>Message lost</a:t>
            </a:r>
          </a:p>
        </p:txBody>
      </p:sp>
      <p:sp>
        <p:nvSpPr>
          <p:cNvPr id="28" name="TextBox 27">
            <a:extLst>
              <a:ext uri="{FF2B5EF4-FFF2-40B4-BE49-F238E27FC236}">
                <a16:creationId xmlns:a16="http://schemas.microsoft.com/office/drawing/2014/main" id="{24263B5A-B986-5672-F16F-A2B4D770ABBA}"/>
              </a:ext>
            </a:extLst>
          </p:cNvPr>
          <p:cNvSpPr txBox="1"/>
          <p:nvPr/>
        </p:nvSpPr>
        <p:spPr>
          <a:xfrm>
            <a:off x="1241166" y="4316992"/>
            <a:ext cx="1694929" cy="553998"/>
          </a:xfrm>
          <a:prstGeom prst="rect">
            <a:avLst/>
          </a:prstGeom>
          <a:noFill/>
        </p:spPr>
        <p:txBody>
          <a:bodyPr wrap="square" rtlCol="0">
            <a:spAutoFit/>
          </a:bodyPr>
          <a:lstStyle/>
          <a:p>
            <a:r>
              <a:rPr lang="en-US" sz="1500"/>
              <a:t>Stale Data (cached) returned to client</a:t>
            </a:r>
          </a:p>
        </p:txBody>
      </p:sp>
      <p:sp>
        <p:nvSpPr>
          <p:cNvPr id="29" name="TextBox 28">
            <a:extLst>
              <a:ext uri="{FF2B5EF4-FFF2-40B4-BE49-F238E27FC236}">
                <a16:creationId xmlns:a16="http://schemas.microsoft.com/office/drawing/2014/main" id="{38EB29CB-6AEB-31C7-8431-BAC6B5815D11}"/>
              </a:ext>
            </a:extLst>
          </p:cNvPr>
          <p:cNvSpPr txBox="1"/>
          <p:nvPr/>
        </p:nvSpPr>
        <p:spPr>
          <a:xfrm>
            <a:off x="87819" y="970741"/>
            <a:ext cx="2778370" cy="369332"/>
          </a:xfrm>
          <a:prstGeom prst="rect">
            <a:avLst/>
          </a:prstGeom>
          <a:noFill/>
        </p:spPr>
        <p:txBody>
          <a:bodyPr wrap="square" rtlCol="0">
            <a:spAutoFit/>
          </a:bodyPr>
          <a:lstStyle/>
          <a:p>
            <a:r>
              <a:rPr lang="en-US"/>
              <a:t>Case 1: Message Delivered</a:t>
            </a:r>
          </a:p>
        </p:txBody>
      </p:sp>
      <p:sp>
        <p:nvSpPr>
          <p:cNvPr id="30" name="TextBox 29">
            <a:extLst>
              <a:ext uri="{FF2B5EF4-FFF2-40B4-BE49-F238E27FC236}">
                <a16:creationId xmlns:a16="http://schemas.microsoft.com/office/drawing/2014/main" id="{AA59B306-0E45-C2BB-1335-32898B39AF39}"/>
              </a:ext>
            </a:extLst>
          </p:cNvPr>
          <p:cNvSpPr txBox="1"/>
          <p:nvPr/>
        </p:nvSpPr>
        <p:spPr>
          <a:xfrm>
            <a:off x="2556431" y="2589106"/>
            <a:ext cx="2280752" cy="323165"/>
          </a:xfrm>
          <a:prstGeom prst="rect">
            <a:avLst/>
          </a:prstGeom>
          <a:noFill/>
        </p:spPr>
        <p:txBody>
          <a:bodyPr wrap="square" rtlCol="0">
            <a:spAutoFit/>
          </a:bodyPr>
          <a:lstStyle/>
          <a:p>
            <a:r>
              <a:rPr lang="en-US" sz="1500"/>
              <a:t>✅ Atomicity is maintained</a:t>
            </a:r>
          </a:p>
        </p:txBody>
      </p:sp>
      <p:sp>
        <p:nvSpPr>
          <p:cNvPr id="31" name="TextBox 30">
            <a:extLst>
              <a:ext uri="{FF2B5EF4-FFF2-40B4-BE49-F238E27FC236}">
                <a16:creationId xmlns:a16="http://schemas.microsoft.com/office/drawing/2014/main" id="{B75D8982-FE7B-B6F4-2DA7-F368713D8EDD}"/>
              </a:ext>
            </a:extLst>
          </p:cNvPr>
          <p:cNvSpPr txBox="1"/>
          <p:nvPr/>
        </p:nvSpPr>
        <p:spPr>
          <a:xfrm>
            <a:off x="444257" y="2576737"/>
            <a:ext cx="1885481" cy="323165"/>
          </a:xfrm>
          <a:prstGeom prst="rect">
            <a:avLst/>
          </a:prstGeom>
          <a:noFill/>
        </p:spPr>
        <p:txBody>
          <a:bodyPr wrap="square" rtlCol="0">
            <a:spAutoFit/>
          </a:bodyPr>
          <a:lstStyle/>
          <a:p>
            <a:r>
              <a:rPr lang="en-US" sz="1500"/>
              <a:t>✅ Data is consistent</a:t>
            </a:r>
          </a:p>
        </p:txBody>
      </p:sp>
      <p:sp>
        <p:nvSpPr>
          <p:cNvPr id="32" name="TextBox 31">
            <a:extLst>
              <a:ext uri="{FF2B5EF4-FFF2-40B4-BE49-F238E27FC236}">
                <a16:creationId xmlns:a16="http://schemas.microsoft.com/office/drawing/2014/main" id="{0F59D323-9176-21DC-65E0-D72257CFB858}"/>
              </a:ext>
            </a:extLst>
          </p:cNvPr>
          <p:cNvSpPr txBox="1"/>
          <p:nvPr/>
        </p:nvSpPr>
        <p:spPr>
          <a:xfrm>
            <a:off x="122015" y="3091465"/>
            <a:ext cx="2778370" cy="369332"/>
          </a:xfrm>
          <a:prstGeom prst="rect">
            <a:avLst/>
          </a:prstGeom>
          <a:noFill/>
        </p:spPr>
        <p:txBody>
          <a:bodyPr wrap="square" rtlCol="0">
            <a:spAutoFit/>
          </a:bodyPr>
          <a:lstStyle/>
          <a:p>
            <a:r>
              <a:rPr lang="en-US"/>
              <a:t>Case 2: Message lost</a:t>
            </a:r>
          </a:p>
        </p:txBody>
      </p:sp>
      <p:sp>
        <p:nvSpPr>
          <p:cNvPr id="33" name="TextBox 32">
            <a:extLst>
              <a:ext uri="{FF2B5EF4-FFF2-40B4-BE49-F238E27FC236}">
                <a16:creationId xmlns:a16="http://schemas.microsoft.com/office/drawing/2014/main" id="{7AE84E3A-ADD6-993B-8B71-19F89E4A7D67}"/>
              </a:ext>
            </a:extLst>
          </p:cNvPr>
          <p:cNvSpPr txBox="1"/>
          <p:nvPr/>
        </p:nvSpPr>
        <p:spPr>
          <a:xfrm>
            <a:off x="2633931" y="5617119"/>
            <a:ext cx="2280752" cy="323165"/>
          </a:xfrm>
          <a:prstGeom prst="rect">
            <a:avLst/>
          </a:prstGeom>
          <a:noFill/>
        </p:spPr>
        <p:txBody>
          <a:bodyPr wrap="square" rtlCol="0">
            <a:spAutoFit/>
          </a:bodyPr>
          <a:lstStyle/>
          <a:p>
            <a:r>
              <a:rPr lang="en-US" sz="1500"/>
              <a:t>❌ Atomicity violated</a:t>
            </a:r>
          </a:p>
        </p:txBody>
      </p:sp>
      <p:sp>
        <p:nvSpPr>
          <p:cNvPr id="34" name="TextBox 33">
            <a:extLst>
              <a:ext uri="{FF2B5EF4-FFF2-40B4-BE49-F238E27FC236}">
                <a16:creationId xmlns:a16="http://schemas.microsoft.com/office/drawing/2014/main" id="{C2AEC922-0F34-FBA8-B0D0-8308FBB753A3}"/>
              </a:ext>
            </a:extLst>
          </p:cNvPr>
          <p:cNvSpPr txBox="1"/>
          <p:nvPr/>
        </p:nvSpPr>
        <p:spPr>
          <a:xfrm>
            <a:off x="354724" y="5604740"/>
            <a:ext cx="2008467" cy="323165"/>
          </a:xfrm>
          <a:prstGeom prst="rect">
            <a:avLst/>
          </a:prstGeom>
          <a:noFill/>
        </p:spPr>
        <p:txBody>
          <a:bodyPr wrap="square" rtlCol="0">
            <a:spAutoFit/>
          </a:bodyPr>
          <a:lstStyle/>
          <a:p>
            <a:r>
              <a:rPr lang="en-US" sz="1500"/>
              <a:t> ❌ Data is inconsistent</a:t>
            </a:r>
          </a:p>
        </p:txBody>
      </p:sp>
      <p:cxnSp>
        <p:nvCxnSpPr>
          <p:cNvPr id="24" name="Straight Connector 23">
            <a:extLst>
              <a:ext uri="{FF2B5EF4-FFF2-40B4-BE49-F238E27FC236}">
                <a16:creationId xmlns:a16="http://schemas.microsoft.com/office/drawing/2014/main" id="{6D029729-1820-2CA1-47A3-EC3D3F64B121}"/>
              </a:ext>
            </a:extLst>
          </p:cNvPr>
          <p:cNvCxnSpPr>
            <a:cxnSpLocks/>
          </p:cNvCxnSpPr>
          <p:nvPr/>
        </p:nvCxnSpPr>
        <p:spPr>
          <a:xfrm>
            <a:off x="2866189" y="4511905"/>
            <a:ext cx="2171273" cy="0"/>
          </a:xfrm>
          <a:prstGeom prst="line">
            <a:avLst/>
          </a:prstGeom>
          <a:ln w="19050">
            <a:solidFill>
              <a:schemeClr val="tx1"/>
            </a:solidFill>
            <a:prstDash val="dash"/>
            <a:headEnd type="triangle" w="lg" len="lg"/>
          </a:ln>
        </p:spPr>
        <p:style>
          <a:lnRef idx="1">
            <a:schemeClr val="dk1"/>
          </a:lnRef>
          <a:fillRef idx="0">
            <a:schemeClr val="dk1"/>
          </a:fillRef>
          <a:effectRef idx="0">
            <a:schemeClr val="dk1"/>
          </a:effectRef>
          <a:fontRef idx="minor">
            <a:schemeClr val="tx1"/>
          </a:fontRef>
        </p:style>
      </p:cxnSp>
      <p:sp>
        <p:nvSpPr>
          <p:cNvPr id="35" name="Multiply 34">
            <a:extLst>
              <a:ext uri="{FF2B5EF4-FFF2-40B4-BE49-F238E27FC236}">
                <a16:creationId xmlns:a16="http://schemas.microsoft.com/office/drawing/2014/main" id="{E3E647B4-3AEA-2045-B8E5-0FBD325C52A7}"/>
              </a:ext>
            </a:extLst>
          </p:cNvPr>
          <p:cNvSpPr/>
          <p:nvPr/>
        </p:nvSpPr>
        <p:spPr>
          <a:xfrm>
            <a:off x="3525349" y="4261920"/>
            <a:ext cx="437410" cy="48039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9C55424B-7D03-ECCF-3DC6-93D9E76B6694}"/>
              </a:ext>
            </a:extLst>
          </p:cNvPr>
          <p:cNvCxnSpPr>
            <a:cxnSpLocks/>
            <a:stCxn id="28" idx="1"/>
          </p:cNvCxnSpPr>
          <p:nvPr/>
        </p:nvCxnSpPr>
        <p:spPr>
          <a:xfrm flipH="1">
            <a:off x="746612" y="4593991"/>
            <a:ext cx="494554" cy="0"/>
          </a:xfrm>
          <a:prstGeom prst="straightConnector1">
            <a:avLst/>
          </a:prstGeom>
          <a:ln w="22225">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286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p:bldP spid="13" grpId="0"/>
      <p:bldP spid="15" grpId="0"/>
      <p:bldP spid="16" grpId="0"/>
      <p:bldP spid="6" grpId="0" animBg="1"/>
      <p:bldP spid="8" grpId="0" animBg="1"/>
      <p:bldP spid="12" grpId="0"/>
      <p:bldP spid="14" grpId="0"/>
      <p:bldP spid="17" grpId="0"/>
      <p:bldP spid="22" grpId="0" animBg="1"/>
      <p:bldP spid="23" grpId="0"/>
      <p:bldP spid="28" grpId="0"/>
      <p:bldP spid="29" grpId="0"/>
      <p:bldP spid="30" grpId="0"/>
      <p:bldP spid="31" grpId="0"/>
      <p:bldP spid="32" grpId="0"/>
      <p:bldP spid="33" grpId="0"/>
      <p:bldP spid="34" grpId="0"/>
      <p:bldP spid="35" grpId="0" animBg="1"/>
      <p:bldP spid="35"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530C8-E996-573E-E8D0-7793776338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99BEDD-D978-E736-941E-5B0854435E5B}"/>
              </a:ext>
            </a:extLst>
          </p:cNvPr>
          <p:cNvSpPr>
            <a:spLocks noGrp="1"/>
          </p:cNvSpPr>
          <p:nvPr>
            <p:ph type="title"/>
          </p:nvPr>
        </p:nvSpPr>
        <p:spPr>
          <a:xfrm>
            <a:off x="0" y="399696"/>
            <a:ext cx="8775800" cy="480131"/>
          </a:xfrm>
        </p:spPr>
        <p:txBody>
          <a:bodyPr/>
          <a:lstStyle/>
          <a:p>
            <a:r>
              <a:rPr lang="en-US">
                <a:latin typeface="Georgia"/>
                <a:cs typeface="Helvetica"/>
              </a:rPr>
              <a:t>Solution - Weaker Consistency Conditions</a:t>
            </a:r>
            <a:endParaRPr lang="en-US">
              <a:latin typeface="Georgia"/>
            </a:endParaRPr>
          </a:p>
        </p:txBody>
      </p:sp>
      <p:sp>
        <p:nvSpPr>
          <p:cNvPr id="3" name="Content Placeholder 2">
            <a:extLst>
              <a:ext uri="{FF2B5EF4-FFF2-40B4-BE49-F238E27FC236}">
                <a16:creationId xmlns:a16="http://schemas.microsoft.com/office/drawing/2014/main" id="{D5C7B4C7-FEDE-4103-2459-37718DD04BD2}"/>
              </a:ext>
            </a:extLst>
          </p:cNvPr>
          <p:cNvSpPr>
            <a:spLocks noGrp="1"/>
          </p:cNvSpPr>
          <p:nvPr>
            <p:ph idx="1"/>
          </p:nvPr>
        </p:nvSpPr>
        <p:spPr>
          <a:xfrm>
            <a:off x="629819" y="1551642"/>
            <a:ext cx="10928677" cy="3907463"/>
          </a:xfrm>
        </p:spPr>
        <p:txBody>
          <a:bodyPr/>
          <a:lstStyle/>
          <a:p>
            <a:pPr marL="342900" indent="-342900" algn="just">
              <a:buChar char="•"/>
            </a:pPr>
            <a:r>
              <a:rPr lang="en-US" sz="2000">
                <a:latin typeface="Aptos"/>
                <a:cs typeface="Helvetica"/>
              </a:rPr>
              <a:t>Earlier solution - focuses on availability of the system. Does not address how the algorithm executes to maintain weaker consistency.</a:t>
            </a:r>
            <a:endParaRPr lang="en-US" sz="2000">
              <a:latin typeface="Aptos"/>
              <a:cs typeface="Helvetica" pitchFamily="2" charset="0"/>
            </a:endParaRPr>
          </a:p>
          <a:p>
            <a:pPr marL="342900" indent="-342900" algn="just">
              <a:buChar char="•"/>
            </a:pPr>
            <a:r>
              <a:rPr lang="en-US" sz="2000">
                <a:latin typeface="Aptos"/>
                <a:cs typeface="Helvetica"/>
              </a:rPr>
              <a:t>Introduces the Delayed t-consistent model to address the specific, time-bound guarantee that the simple timeout-based solution does not.</a:t>
            </a:r>
          </a:p>
          <a:p>
            <a:pPr marL="342900" indent="-342900" algn="just">
              <a:buChar char="•"/>
            </a:pPr>
            <a:r>
              <a:rPr lang="en-US" sz="2000">
                <a:latin typeface="Aptos"/>
                <a:cs typeface="Helvetica"/>
              </a:rPr>
              <a:t>So, the weaker consistency model </a:t>
            </a:r>
            <a:r>
              <a:rPr lang="en-US" sz="2000" b="1">
                <a:latin typeface="Aptos"/>
                <a:cs typeface="Helvetica"/>
              </a:rPr>
              <a:t>formalizes the recovery promise.</a:t>
            </a:r>
            <a:endParaRPr lang="en-US" sz="2000">
              <a:latin typeface="Aptos"/>
              <a:cs typeface="Helvetica"/>
            </a:endParaRPr>
          </a:p>
          <a:p>
            <a:pPr marL="342900" indent="-342900" algn="just">
              <a:buChar char="•"/>
            </a:pPr>
            <a:r>
              <a:rPr lang="en-US" sz="2000">
                <a:latin typeface="Aptos"/>
                <a:cs typeface="Helvetica"/>
              </a:rPr>
              <a:t>The "Delayed-t" model is a formal promise that says:</a:t>
            </a:r>
          </a:p>
          <a:p>
            <a:pPr marL="1026795" lvl="1" indent="-342900" algn="just">
              <a:buFont typeface="Courier New" panose="020B0604020202020204" pitchFamily="34" charset="0"/>
              <a:buChar char="o"/>
            </a:pPr>
            <a:r>
              <a:rPr lang="en-US" sz="1800">
                <a:latin typeface="Aptos"/>
                <a:cs typeface="Helvetica"/>
              </a:rPr>
              <a:t>The system will stay online, but if the network breaks – will provide stale data. However, once the network heals - the system will catch up and become fully consistent again.</a:t>
            </a:r>
          </a:p>
        </p:txBody>
      </p:sp>
    </p:spTree>
    <p:extLst>
      <p:ext uri="{BB962C8B-B14F-4D97-AF65-F5344CB8AC3E}">
        <p14:creationId xmlns:p14="http://schemas.microsoft.com/office/powerpoint/2010/main" val="82426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BEAD2-F587-01D0-4BE8-AE8F35568A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7E7161-9F0E-A04A-8C09-00B78B0DAEE1}"/>
              </a:ext>
            </a:extLst>
          </p:cNvPr>
          <p:cNvSpPr>
            <a:spLocks noGrp="1"/>
          </p:cNvSpPr>
          <p:nvPr>
            <p:ph type="title"/>
          </p:nvPr>
        </p:nvSpPr>
        <p:spPr>
          <a:xfrm>
            <a:off x="0" y="399696"/>
            <a:ext cx="11698074" cy="480131"/>
          </a:xfrm>
        </p:spPr>
        <p:txBody>
          <a:bodyPr/>
          <a:lstStyle/>
          <a:p>
            <a:r>
              <a:rPr lang="en-US">
                <a:latin typeface="Georgia"/>
                <a:cs typeface="Helvetica"/>
              </a:rPr>
              <a:t>Solution - Weaker Consistency Conditions – Continued ….</a:t>
            </a:r>
            <a:endParaRPr lang="en-US">
              <a:latin typeface="Georgia"/>
            </a:endParaRPr>
          </a:p>
        </p:txBody>
      </p:sp>
      <p:sp>
        <p:nvSpPr>
          <p:cNvPr id="4" name="Footer Placeholder 3">
            <a:extLst>
              <a:ext uri="{FF2B5EF4-FFF2-40B4-BE49-F238E27FC236}">
                <a16:creationId xmlns:a16="http://schemas.microsoft.com/office/drawing/2014/main" id="{4F514963-F7C8-D4E8-7408-462A943013EA}"/>
              </a:ext>
            </a:extLst>
          </p:cNvPr>
          <p:cNvSpPr>
            <a:spLocks noGrp="1"/>
          </p:cNvSpPr>
          <p:nvPr>
            <p:ph type="ftr" sz="quarter" idx="12"/>
          </p:nvPr>
        </p:nvSpPr>
        <p:spPr/>
        <p:txBody>
          <a:bodyPr/>
          <a:lstStyle/>
          <a:p>
            <a:pPr>
              <a:defRPr/>
            </a:pPr>
            <a:endParaRPr lang="en-US"/>
          </a:p>
        </p:txBody>
      </p:sp>
      <p:sp>
        <p:nvSpPr>
          <p:cNvPr id="5" name="Rectangle 4">
            <a:extLst>
              <a:ext uri="{FF2B5EF4-FFF2-40B4-BE49-F238E27FC236}">
                <a16:creationId xmlns:a16="http://schemas.microsoft.com/office/drawing/2014/main" id="{65BFFC35-93D6-9062-79BF-EA06FC210C1C}"/>
              </a:ext>
            </a:extLst>
          </p:cNvPr>
          <p:cNvSpPr/>
          <p:nvPr/>
        </p:nvSpPr>
        <p:spPr>
          <a:xfrm>
            <a:off x="1217515" y="2034651"/>
            <a:ext cx="935062" cy="480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a:solidFill>
                  <a:sysClr val="windowText" lastClr="000000"/>
                </a:solidFill>
                <a:latin typeface="Aptos"/>
              </a:rPr>
              <a:t>Node A</a:t>
            </a:r>
          </a:p>
        </p:txBody>
      </p:sp>
      <p:sp>
        <p:nvSpPr>
          <p:cNvPr id="6" name="Rectangle 5">
            <a:extLst>
              <a:ext uri="{FF2B5EF4-FFF2-40B4-BE49-F238E27FC236}">
                <a16:creationId xmlns:a16="http://schemas.microsoft.com/office/drawing/2014/main" id="{6A2859BB-3C6E-533B-F652-5F61891A253F}"/>
              </a:ext>
            </a:extLst>
          </p:cNvPr>
          <p:cNvSpPr/>
          <p:nvPr/>
        </p:nvSpPr>
        <p:spPr>
          <a:xfrm>
            <a:off x="3560531" y="2034651"/>
            <a:ext cx="935062" cy="480131"/>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500">
                <a:latin typeface="Aptos"/>
              </a:rPr>
              <a:t>Central Node C</a:t>
            </a:r>
          </a:p>
        </p:txBody>
      </p:sp>
      <p:cxnSp>
        <p:nvCxnSpPr>
          <p:cNvPr id="8" name="Straight Arrow Connector 7">
            <a:extLst>
              <a:ext uri="{FF2B5EF4-FFF2-40B4-BE49-F238E27FC236}">
                <a16:creationId xmlns:a16="http://schemas.microsoft.com/office/drawing/2014/main" id="{71D47C95-41ED-01E8-1FD5-4DDB0B3A706E}"/>
              </a:ext>
            </a:extLst>
          </p:cNvPr>
          <p:cNvCxnSpPr>
            <a:cxnSpLocks/>
          </p:cNvCxnSpPr>
          <p:nvPr/>
        </p:nvCxnSpPr>
        <p:spPr>
          <a:xfrm>
            <a:off x="1685046" y="3479264"/>
            <a:ext cx="2343016" cy="0"/>
          </a:xfrm>
          <a:prstGeom prst="straightConnector1">
            <a:avLst/>
          </a:prstGeom>
          <a:ln w="22225">
            <a:tailEnd type="triangle" w="lg" len="lg"/>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1616BCA-AAD7-61D9-4063-9DDF9C4D7F52}"/>
              </a:ext>
            </a:extLst>
          </p:cNvPr>
          <p:cNvSpPr txBox="1"/>
          <p:nvPr/>
        </p:nvSpPr>
        <p:spPr>
          <a:xfrm>
            <a:off x="2251247" y="2835614"/>
            <a:ext cx="1028700" cy="553998"/>
          </a:xfrm>
          <a:prstGeom prst="rect">
            <a:avLst/>
          </a:prstGeom>
          <a:noFill/>
        </p:spPr>
        <p:txBody>
          <a:bodyPr wrap="square" lIns="91440" tIns="45720" rIns="91440" bIns="45720" rtlCol="0" anchor="t">
            <a:spAutoFit/>
          </a:bodyPr>
          <a:lstStyle/>
          <a:p>
            <a:pPr algn="ctr"/>
            <a:r>
              <a:rPr lang="en-US" sz="1500">
                <a:latin typeface="Aptos"/>
                <a:ea typeface="Calibri"/>
                <a:cs typeface="Calibri"/>
              </a:rPr>
              <a:t>Write Request</a:t>
            </a:r>
            <a:endParaRPr lang="en-US" sz="1500">
              <a:latin typeface="Aptos"/>
            </a:endParaRPr>
          </a:p>
        </p:txBody>
      </p:sp>
      <p:cxnSp>
        <p:nvCxnSpPr>
          <p:cNvPr id="11" name="Straight Arrow Connector 10">
            <a:extLst>
              <a:ext uri="{FF2B5EF4-FFF2-40B4-BE49-F238E27FC236}">
                <a16:creationId xmlns:a16="http://schemas.microsoft.com/office/drawing/2014/main" id="{8FE588FA-2FFF-C2EC-E2C6-F38CF9FB9C73}"/>
              </a:ext>
            </a:extLst>
          </p:cNvPr>
          <p:cNvCxnSpPr>
            <a:cxnSpLocks/>
          </p:cNvCxnSpPr>
          <p:nvPr/>
        </p:nvCxnSpPr>
        <p:spPr>
          <a:xfrm flipH="1">
            <a:off x="1685046" y="4261073"/>
            <a:ext cx="2343016" cy="1217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A2F25F90-DC1F-4948-DEDE-394BBFBF6C75}"/>
              </a:ext>
            </a:extLst>
          </p:cNvPr>
          <p:cNvCxnSpPr>
            <a:stCxn id="5" idx="2"/>
          </p:cNvCxnSpPr>
          <p:nvPr/>
        </p:nvCxnSpPr>
        <p:spPr>
          <a:xfrm>
            <a:off x="1685046" y="2514782"/>
            <a:ext cx="0" cy="2133153"/>
          </a:xfrm>
          <a:prstGeom prst="line">
            <a:avLst/>
          </a:prstGeom>
          <a:ln w="2222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7C0DD505-B293-A0F6-25F6-8B4729076FE3}"/>
              </a:ext>
            </a:extLst>
          </p:cNvPr>
          <p:cNvCxnSpPr/>
          <p:nvPr/>
        </p:nvCxnSpPr>
        <p:spPr>
          <a:xfrm>
            <a:off x="4028062" y="2514782"/>
            <a:ext cx="0" cy="2133153"/>
          </a:xfrm>
          <a:prstGeom prst="line">
            <a:avLst/>
          </a:prstGeom>
          <a:ln w="2222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ECCF0340-12B5-C97C-A215-63A322AB7210}"/>
              </a:ext>
            </a:extLst>
          </p:cNvPr>
          <p:cNvSpPr txBox="1"/>
          <p:nvPr/>
        </p:nvSpPr>
        <p:spPr>
          <a:xfrm>
            <a:off x="61814" y="3719246"/>
            <a:ext cx="1714187" cy="553998"/>
          </a:xfrm>
          <a:prstGeom prst="rect">
            <a:avLst/>
          </a:prstGeom>
          <a:noFill/>
        </p:spPr>
        <p:txBody>
          <a:bodyPr wrap="square" lIns="91440" tIns="45720" rIns="91440" bIns="45720" rtlCol="0" anchor="t">
            <a:spAutoFit/>
          </a:bodyPr>
          <a:lstStyle/>
          <a:p>
            <a:pPr algn="ctr"/>
            <a:r>
              <a:rPr lang="en-US" sz="1500">
                <a:latin typeface="Aptos"/>
              </a:rPr>
              <a:t>Acknowledgement is sent to client</a:t>
            </a:r>
          </a:p>
        </p:txBody>
      </p:sp>
      <p:sp>
        <p:nvSpPr>
          <p:cNvPr id="20" name="TextBox 19">
            <a:extLst>
              <a:ext uri="{FF2B5EF4-FFF2-40B4-BE49-F238E27FC236}">
                <a16:creationId xmlns:a16="http://schemas.microsoft.com/office/drawing/2014/main" id="{02FE24C0-F58A-21FD-5B04-2C631C988ED5}"/>
              </a:ext>
            </a:extLst>
          </p:cNvPr>
          <p:cNvSpPr txBox="1"/>
          <p:nvPr/>
        </p:nvSpPr>
        <p:spPr>
          <a:xfrm>
            <a:off x="3937104" y="3429000"/>
            <a:ext cx="1028700" cy="553998"/>
          </a:xfrm>
          <a:prstGeom prst="rect">
            <a:avLst/>
          </a:prstGeom>
          <a:noFill/>
        </p:spPr>
        <p:txBody>
          <a:bodyPr wrap="square" lIns="91440" tIns="45720" rIns="91440" bIns="45720" rtlCol="0" anchor="t">
            <a:spAutoFit/>
          </a:bodyPr>
          <a:lstStyle/>
          <a:p>
            <a:pPr algn="ctr"/>
            <a:r>
              <a:rPr lang="en-US" sz="1500">
                <a:latin typeface="Aptos"/>
              </a:rPr>
              <a:t>Saves the value</a:t>
            </a:r>
          </a:p>
        </p:txBody>
      </p:sp>
      <p:cxnSp>
        <p:nvCxnSpPr>
          <p:cNvPr id="21" name="Straight Arrow Connector 20">
            <a:extLst>
              <a:ext uri="{FF2B5EF4-FFF2-40B4-BE49-F238E27FC236}">
                <a16:creationId xmlns:a16="http://schemas.microsoft.com/office/drawing/2014/main" id="{42511E61-B5CF-F9AD-BB5E-6AD76B430BEC}"/>
              </a:ext>
            </a:extLst>
          </p:cNvPr>
          <p:cNvCxnSpPr>
            <a:cxnSpLocks/>
          </p:cNvCxnSpPr>
          <p:nvPr/>
        </p:nvCxnSpPr>
        <p:spPr>
          <a:xfrm flipH="1">
            <a:off x="686559" y="4273244"/>
            <a:ext cx="998486"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EBCFDCE0-9766-935C-8559-D7D5568BD9EA}"/>
              </a:ext>
            </a:extLst>
          </p:cNvPr>
          <p:cNvSpPr txBox="1"/>
          <p:nvPr/>
        </p:nvSpPr>
        <p:spPr>
          <a:xfrm>
            <a:off x="375760" y="1426952"/>
            <a:ext cx="3295302" cy="323165"/>
          </a:xfrm>
          <a:prstGeom prst="rect">
            <a:avLst/>
          </a:prstGeom>
          <a:noFill/>
        </p:spPr>
        <p:txBody>
          <a:bodyPr wrap="square" lIns="91440" tIns="45720" rIns="91440" bIns="45720" rtlCol="0" anchor="t">
            <a:spAutoFit/>
          </a:bodyPr>
          <a:lstStyle/>
          <a:p>
            <a:pPr algn="ctr"/>
            <a:r>
              <a:rPr lang="en-US" sz="1500">
                <a:latin typeface="Aptos"/>
              </a:rPr>
              <a:t>Case: Message is sent successfully</a:t>
            </a:r>
          </a:p>
        </p:txBody>
      </p:sp>
      <p:cxnSp>
        <p:nvCxnSpPr>
          <p:cNvPr id="25" name="Straight Connector 24">
            <a:extLst>
              <a:ext uri="{FF2B5EF4-FFF2-40B4-BE49-F238E27FC236}">
                <a16:creationId xmlns:a16="http://schemas.microsoft.com/office/drawing/2014/main" id="{82F85E22-AB6B-4E3A-928F-1A5EFAAB1EDE}"/>
              </a:ext>
            </a:extLst>
          </p:cNvPr>
          <p:cNvCxnSpPr>
            <a:cxnSpLocks/>
          </p:cNvCxnSpPr>
          <p:nvPr/>
        </p:nvCxnSpPr>
        <p:spPr>
          <a:xfrm>
            <a:off x="5119389" y="1426951"/>
            <a:ext cx="0" cy="4208918"/>
          </a:xfrm>
          <a:prstGeom prst="line">
            <a:avLst/>
          </a:prstGeom>
          <a:ln w="22225"/>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EA116CDA-B7DB-BF0C-1CFF-721E04F3A080}"/>
              </a:ext>
            </a:extLst>
          </p:cNvPr>
          <p:cNvSpPr txBox="1"/>
          <p:nvPr/>
        </p:nvSpPr>
        <p:spPr>
          <a:xfrm>
            <a:off x="235083" y="992736"/>
            <a:ext cx="2273031" cy="369332"/>
          </a:xfrm>
          <a:prstGeom prst="rect">
            <a:avLst/>
          </a:prstGeom>
          <a:noFill/>
        </p:spPr>
        <p:txBody>
          <a:bodyPr wrap="square" lIns="91440" tIns="45720" rIns="91440" bIns="45720" rtlCol="0" anchor="t">
            <a:spAutoFit/>
          </a:bodyPr>
          <a:lstStyle/>
          <a:p>
            <a:pPr algn="ctr"/>
            <a:r>
              <a:rPr lang="en-US">
                <a:latin typeface="Aptos"/>
              </a:rPr>
              <a:t>Scenario: Write at A</a:t>
            </a:r>
          </a:p>
        </p:txBody>
      </p:sp>
      <p:sp>
        <p:nvSpPr>
          <p:cNvPr id="3" name="Rectangle 2">
            <a:extLst>
              <a:ext uri="{FF2B5EF4-FFF2-40B4-BE49-F238E27FC236}">
                <a16:creationId xmlns:a16="http://schemas.microsoft.com/office/drawing/2014/main" id="{CFA9258D-42F3-E145-3564-75505D4E49EF}"/>
              </a:ext>
            </a:extLst>
          </p:cNvPr>
          <p:cNvSpPr/>
          <p:nvPr/>
        </p:nvSpPr>
        <p:spPr>
          <a:xfrm>
            <a:off x="7919187" y="1753445"/>
            <a:ext cx="935062" cy="480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a:solidFill>
                  <a:sysClr val="windowText" lastClr="000000"/>
                </a:solidFill>
                <a:latin typeface="Aptos"/>
              </a:rPr>
              <a:t>Node A</a:t>
            </a:r>
          </a:p>
        </p:txBody>
      </p:sp>
      <p:sp>
        <p:nvSpPr>
          <p:cNvPr id="7" name="Rectangle 6">
            <a:extLst>
              <a:ext uri="{FF2B5EF4-FFF2-40B4-BE49-F238E27FC236}">
                <a16:creationId xmlns:a16="http://schemas.microsoft.com/office/drawing/2014/main" id="{17CD36F9-3AF5-C4D5-A3D1-C02EEFA4015A}"/>
              </a:ext>
            </a:extLst>
          </p:cNvPr>
          <p:cNvSpPr/>
          <p:nvPr/>
        </p:nvSpPr>
        <p:spPr>
          <a:xfrm>
            <a:off x="10262203" y="1753445"/>
            <a:ext cx="935062" cy="480131"/>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500">
                <a:latin typeface="Aptos"/>
              </a:rPr>
              <a:t>Central Node C</a:t>
            </a:r>
          </a:p>
        </p:txBody>
      </p:sp>
      <p:cxnSp>
        <p:nvCxnSpPr>
          <p:cNvPr id="10" name="Straight Arrow Connector 9">
            <a:extLst>
              <a:ext uri="{FF2B5EF4-FFF2-40B4-BE49-F238E27FC236}">
                <a16:creationId xmlns:a16="http://schemas.microsoft.com/office/drawing/2014/main" id="{C35569F1-DA8C-24CE-1B75-46BCC24AE161}"/>
              </a:ext>
            </a:extLst>
          </p:cNvPr>
          <p:cNvCxnSpPr>
            <a:cxnSpLocks/>
          </p:cNvCxnSpPr>
          <p:nvPr/>
        </p:nvCxnSpPr>
        <p:spPr>
          <a:xfrm>
            <a:off x="8386718" y="2987044"/>
            <a:ext cx="1515354" cy="0"/>
          </a:xfrm>
          <a:prstGeom prst="straightConnector1">
            <a:avLst/>
          </a:prstGeom>
          <a:ln w="22225">
            <a:prstDash val="solid"/>
            <a:tailEnd type="triangle" w="lg" len="lg"/>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5C670401-4806-A33D-44C3-FF8557D60618}"/>
              </a:ext>
            </a:extLst>
          </p:cNvPr>
          <p:cNvSpPr txBox="1"/>
          <p:nvPr/>
        </p:nvSpPr>
        <p:spPr>
          <a:xfrm>
            <a:off x="8662774" y="2343394"/>
            <a:ext cx="1028700" cy="553998"/>
          </a:xfrm>
          <a:prstGeom prst="rect">
            <a:avLst/>
          </a:prstGeom>
          <a:noFill/>
        </p:spPr>
        <p:txBody>
          <a:bodyPr wrap="square" rtlCol="0">
            <a:spAutoFit/>
          </a:bodyPr>
          <a:lstStyle/>
          <a:p>
            <a:pPr algn="ctr"/>
            <a:r>
              <a:rPr lang="en-US" sz="1500">
                <a:latin typeface="Aptos"/>
              </a:rPr>
              <a:t>Write Request</a:t>
            </a:r>
          </a:p>
        </p:txBody>
      </p:sp>
      <p:cxnSp>
        <p:nvCxnSpPr>
          <p:cNvPr id="15" name="Straight Arrow Connector 14">
            <a:extLst>
              <a:ext uri="{FF2B5EF4-FFF2-40B4-BE49-F238E27FC236}">
                <a16:creationId xmlns:a16="http://schemas.microsoft.com/office/drawing/2014/main" id="{234E4E9A-E6F3-6A20-F0AD-E725F08B7A87}"/>
              </a:ext>
            </a:extLst>
          </p:cNvPr>
          <p:cNvCxnSpPr>
            <a:cxnSpLocks/>
          </p:cNvCxnSpPr>
          <p:nvPr/>
        </p:nvCxnSpPr>
        <p:spPr>
          <a:xfrm flipH="1">
            <a:off x="8386718" y="3443536"/>
            <a:ext cx="2343016" cy="12171"/>
          </a:xfrm>
          <a:prstGeom prst="straightConnector1">
            <a:avLst/>
          </a:prstGeom>
          <a:ln w="15875">
            <a:prstDash val="dash"/>
            <a:tailEnd type="triangle"/>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19BD235-EE8C-B502-CF56-6A022785A51F}"/>
              </a:ext>
            </a:extLst>
          </p:cNvPr>
          <p:cNvCxnSpPr>
            <a:cxnSpLocks/>
            <a:stCxn id="3" idx="2"/>
          </p:cNvCxnSpPr>
          <p:nvPr/>
        </p:nvCxnSpPr>
        <p:spPr>
          <a:xfrm>
            <a:off x="8386718" y="2233576"/>
            <a:ext cx="0" cy="3675001"/>
          </a:xfrm>
          <a:prstGeom prst="line">
            <a:avLst/>
          </a:prstGeom>
          <a:ln w="22225"/>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6CC32D3-EAE4-BF85-E44C-38B960068180}"/>
              </a:ext>
            </a:extLst>
          </p:cNvPr>
          <p:cNvCxnSpPr>
            <a:cxnSpLocks/>
          </p:cNvCxnSpPr>
          <p:nvPr/>
        </p:nvCxnSpPr>
        <p:spPr>
          <a:xfrm>
            <a:off x="10729734" y="2233576"/>
            <a:ext cx="0" cy="3675001"/>
          </a:xfrm>
          <a:prstGeom prst="line">
            <a:avLst/>
          </a:prstGeom>
          <a:ln w="22225"/>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58239021-E222-1C1D-306A-4126E6486686}"/>
              </a:ext>
            </a:extLst>
          </p:cNvPr>
          <p:cNvSpPr txBox="1"/>
          <p:nvPr/>
        </p:nvSpPr>
        <p:spPr>
          <a:xfrm>
            <a:off x="8587952" y="3536557"/>
            <a:ext cx="1882770" cy="553998"/>
          </a:xfrm>
          <a:prstGeom prst="rect">
            <a:avLst/>
          </a:prstGeom>
          <a:noFill/>
        </p:spPr>
        <p:txBody>
          <a:bodyPr wrap="square" rtlCol="0">
            <a:spAutoFit/>
          </a:bodyPr>
          <a:lstStyle/>
          <a:p>
            <a:pPr algn="ctr"/>
            <a:r>
              <a:rPr lang="en-US" sz="1500">
                <a:latin typeface="Aptos"/>
              </a:rPr>
              <a:t>Acknowledgement is not received by A</a:t>
            </a:r>
          </a:p>
        </p:txBody>
      </p:sp>
      <p:sp>
        <p:nvSpPr>
          <p:cNvPr id="22" name="TextBox 21">
            <a:extLst>
              <a:ext uri="{FF2B5EF4-FFF2-40B4-BE49-F238E27FC236}">
                <a16:creationId xmlns:a16="http://schemas.microsoft.com/office/drawing/2014/main" id="{35B90254-24C4-4CD0-75DF-06048C1D6A57}"/>
              </a:ext>
            </a:extLst>
          </p:cNvPr>
          <p:cNvSpPr txBox="1"/>
          <p:nvPr/>
        </p:nvSpPr>
        <p:spPr>
          <a:xfrm>
            <a:off x="10638776" y="3147794"/>
            <a:ext cx="1028700" cy="553998"/>
          </a:xfrm>
          <a:prstGeom prst="rect">
            <a:avLst/>
          </a:prstGeom>
          <a:noFill/>
        </p:spPr>
        <p:txBody>
          <a:bodyPr wrap="square" rtlCol="0">
            <a:spAutoFit/>
          </a:bodyPr>
          <a:lstStyle/>
          <a:p>
            <a:pPr algn="ctr"/>
            <a:r>
              <a:rPr lang="en-US" sz="1500">
                <a:latin typeface="Aptos"/>
              </a:rPr>
              <a:t>Timeout occurs</a:t>
            </a:r>
          </a:p>
        </p:txBody>
      </p:sp>
      <p:cxnSp>
        <p:nvCxnSpPr>
          <p:cNvPr id="23" name="Straight Arrow Connector 22">
            <a:extLst>
              <a:ext uri="{FF2B5EF4-FFF2-40B4-BE49-F238E27FC236}">
                <a16:creationId xmlns:a16="http://schemas.microsoft.com/office/drawing/2014/main" id="{3E1C78C4-624A-48F9-0F2A-59A0CB3BFCC9}"/>
              </a:ext>
            </a:extLst>
          </p:cNvPr>
          <p:cNvCxnSpPr>
            <a:cxnSpLocks/>
          </p:cNvCxnSpPr>
          <p:nvPr/>
        </p:nvCxnSpPr>
        <p:spPr>
          <a:xfrm>
            <a:off x="8386718" y="4183370"/>
            <a:ext cx="2343016"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EF9C30A3-E0F3-2834-1608-44A165B7CED3}"/>
              </a:ext>
            </a:extLst>
          </p:cNvPr>
          <p:cNvSpPr txBox="1"/>
          <p:nvPr/>
        </p:nvSpPr>
        <p:spPr>
          <a:xfrm>
            <a:off x="5011067" y="1430280"/>
            <a:ext cx="3587927" cy="323165"/>
          </a:xfrm>
          <a:prstGeom prst="rect">
            <a:avLst/>
          </a:prstGeom>
          <a:noFill/>
        </p:spPr>
        <p:txBody>
          <a:bodyPr wrap="square" lIns="91440" tIns="45720" rIns="91440" bIns="45720" rtlCol="0" anchor="t">
            <a:spAutoFit/>
          </a:bodyPr>
          <a:lstStyle/>
          <a:p>
            <a:pPr algn="ctr"/>
            <a:r>
              <a:rPr lang="en-US" sz="1500">
                <a:latin typeface="Aptos"/>
              </a:rPr>
              <a:t>Case: Retry until consistency restored</a:t>
            </a:r>
          </a:p>
        </p:txBody>
      </p:sp>
      <p:sp>
        <p:nvSpPr>
          <p:cNvPr id="27" name="Multiply 26">
            <a:extLst>
              <a:ext uri="{FF2B5EF4-FFF2-40B4-BE49-F238E27FC236}">
                <a16:creationId xmlns:a16="http://schemas.microsoft.com/office/drawing/2014/main" id="{74B493ED-AE0A-7845-F1A5-FE4539070AC6}"/>
              </a:ext>
            </a:extLst>
          </p:cNvPr>
          <p:cNvSpPr/>
          <p:nvPr/>
        </p:nvSpPr>
        <p:spPr>
          <a:xfrm>
            <a:off x="9290267" y="3212350"/>
            <a:ext cx="480131" cy="48013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160BFC5-4EA5-73A0-D26E-2475FFCF4EBD}"/>
              </a:ext>
            </a:extLst>
          </p:cNvPr>
          <p:cNvSpPr txBox="1"/>
          <p:nvPr/>
        </p:nvSpPr>
        <p:spPr>
          <a:xfrm>
            <a:off x="8598994" y="4145691"/>
            <a:ext cx="1886853" cy="553998"/>
          </a:xfrm>
          <a:prstGeom prst="rect">
            <a:avLst/>
          </a:prstGeom>
          <a:noFill/>
        </p:spPr>
        <p:txBody>
          <a:bodyPr wrap="square" rtlCol="0">
            <a:spAutoFit/>
          </a:bodyPr>
          <a:lstStyle/>
          <a:p>
            <a:pPr algn="ctr"/>
            <a:r>
              <a:rPr lang="en-US" sz="1500">
                <a:latin typeface="Aptos"/>
              </a:rPr>
              <a:t>Message to C is sent with new value</a:t>
            </a:r>
          </a:p>
        </p:txBody>
      </p:sp>
      <p:cxnSp>
        <p:nvCxnSpPr>
          <p:cNvPr id="39" name="Straight Connector 38">
            <a:extLst>
              <a:ext uri="{FF2B5EF4-FFF2-40B4-BE49-F238E27FC236}">
                <a16:creationId xmlns:a16="http://schemas.microsoft.com/office/drawing/2014/main" id="{E82C3139-5F52-6E1C-5BAE-6F1ACF79A695}"/>
              </a:ext>
            </a:extLst>
          </p:cNvPr>
          <p:cNvCxnSpPr>
            <a:cxnSpLocks/>
          </p:cNvCxnSpPr>
          <p:nvPr/>
        </p:nvCxnSpPr>
        <p:spPr>
          <a:xfrm>
            <a:off x="9902072" y="2987044"/>
            <a:ext cx="797241" cy="0"/>
          </a:xfrm>
          <a:prstGeom prst="line">
            <a:avLst/>
          </a:prstGeom>
          <a:ln w="22225">
            <a:prstDash val="dash"/>
          </a:ln>
        </p:spPr>
        <p:style>
          <a:lnRef idx="1">
            <a:schemeClr val="dk1"/>
          </a:lnRef>
          <a:fillRef idx="0">
            <a:schemeClr val="dk1"/>
          </a:fillRef>
          <a:effectRef idx="0">
            <a:schemeClr val="dk1"/>
          </a:effectRef>
          <a:fontRef idx="minor">
            <a:schemeClr val="tx1"/>
          </a:fontRef>
        </p:style>
      </p:cxnSp>
      <p:sp>
        <p:nvSpPr>
          <p:cNvPr id="40" name="Multiply 39">
            <a:extLst>
              <a:ext uri="{FF2B5EF4-FFF2-40B4-BE49-F238E27FC236}">
                <a16:creationId xmlns:a16="http://schemas.microsoft.com/office/drawing/2014/main" id="{7C44FFBC-6836-97DE-9FD1-75D4BC80D617}"/>
              </a:ext>
            </a:extLst>
          </p:cNvPr>
          <p:cNvSpPr/>
          <p:nvPr/>
        </p:nvSpPr>
        <p:spPr>
          <a:xfrm>
            <a:off x="10048004" y="2733648"/>
            <a:ext cx="480131" cy="48013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99D717F7-0E94-073D-E38D-4148C1DE539B}"/>
              </a:ext>
            </a:extLst>
          </p:cNvPr>
          <p:cNvSpPr txBox="1"/>
          <p:nvPr/>
        </p:nvSpPr>
        <p:spPr>
          <a:xfrm>
            <a:off x="9810454" y="2253247"/>
            <a:ext cx="1028700" cy="553998"/>
          </a:xfrm>
          <a:prstGeom prst="rect">
            <a:avLst/>
          </a:prstGeom>
          <a:noFill/>
        </p:spPr>
        <p:txBody>
          <a:bodyPr wrap="square" rtlCol="0">
            <a:spAutoFit/>
          </a:bodyPr>
          <a:lstStyle/>
          <a:p>
            <a:pPr algn="ctr"/>
            <a:r>
              <a:rPr lang="en-US" sz="1500">
                <a:latin typeface="Aptos"/>
              </a:rPr>
              <a:t>Message lost</a:t>
            </a:r>
          </a:p>
        </p:txBody>
      </p:sp>
      <p:cxnSp>
        <p:nvCxnSpPr>
          <p:cNvPr id="43" name="Straight Arrow Connector 42">
            <a:extLst>
              <a:ext uri="{FF2B5EF4-FFF2-40B4-BE49-F238E27FC236}">
                <a16:creationId xmlns:a16="http://schemas.microsoft.com/office/drawing/2014/main" id="{952C7956-DCE1-6E0D-0FAF-78BE3B47C503}"/>
              </a:ext>
            </a:extLst>
          </p:cNvPr>
          <p:cNvCxnSpPr>
            <a:cxnSpLocks/>
          </p:cNvCxnSpPr>
          <p:nvPr/>
        </p:nvCxnSpPr>
        <p:spPr>
          <a:xfrm flipH="1">
            <a:off x="7299549" y="3452415"/>
            <a:ext cx="1087169" cy="0"/>
          </a:xfrm>
          <a:prstGeom prst="straightConnector1">
            <a:avLst/>
          </a:prstGeom>
          <a:ln w="22225">
            <a:prstDash val="solid"/>
            <a:tailEnd type="triangle" w="lg" len="lg"/>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B57393CA-A020-FBCC-3B0E-B9D47C4ABFF7}"/>
              </a:ext>
            </a:extLst>
          </p:cNvPr>
          <p:cNvSpPr txBox="1"/>
          <p:nvPr/>
        </p:nvSpPr>
        <p:spPr>
          <a:xfrm>
            <a:off x="6216651" y="3531971"/>
            <a:ext cx="2233426" cy="784830"/>
          </a:xfrm>
          <a:prstGeom prst="rect">
            <a:avLst/>
          </a:prstGeom>
          <a:noFill/>
        </p:spPr>
        <p:txBody>
          <a:bodyPr wrap="square" rtlCol="0">
            <a:spAutoFit/>
          </a:bodyPr>
          <a:lstStyle/>
          <a:p>
            <a:pPr algn="ctr"/>
            <a:r>
              <a:rPr lang="en-US" sz="1500">
                <a:latin typeface="Aptos"/>
              </a:rPr>
              <a:t>Acknowledgement is sent by A to client to maintain availability</a:t>
            </a:r>
          </a:p>
        </p:txBody>
      </p:sp>
      <p:cxnSp>
        <p:nvCxnSpPr>
          <p:cNvPr id="48" name="Straight Arrow Connector 47">
            <a:extLst>
              <a:ext uri="{FF2B5EF4-FFF2-40B4-BE49-F238E27FC236}">
                <a16:creationId xmlns:a16="http://schemas.microsoft.com/office/drawing/2014/main" id="{6311077C-321F-0CAF-FB2C-D00F06B674BC}"/>
              </a:ext>
            </a:extLst>
          </p:cNvPr>
          <p:cNvCxnSpPr>
            <a:cxnSpLocks/>
          </p:cNvCxnSpPr>
          <p:nvPr/>
        </p:nvCxnSpPr>
        <p:spPr>
          <a:xfrm flipH="1">
            <a:off x="8386718" y="4880894"/>
            <a:ext cx="2343016" cy="0"/>
          </a:xfrm>
          <a:prstGeom prst="straightConnector1">
            <a:avLst/>
          </a:prstGeom>
          <a:ln w="15875">
            <a:prstDash val="dash"/>
            <a:tailEnd type="triangl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910694D4-D325-ADEA-4374-BE573A7463E3}"/>
              </a:ext>
            </a:extLst>
          </p:cNvPr>
          <p:cNvSpPr txBox="1"/>
          <p:nvPr/>
        </p:nvSpPr>
        <p:spPr>
          <a:xfrm>
            <a:off x="8307407" y="4994079"/>
            <a:ext cx="2470026" cy="323165"/>
          </a:xfrm>
          <a:prstGeom prst="rect">
            <a:avLst/>
          </a:prstGeom>
          <a:noFill/>
        </p:spPr>
        <p:txBody>
          <a:bodyPr wrap="square" rtlCol="0">
            <a:spAutoFit/>
          </a:bodyPr>
          <a:lstStyle/>
          <a:p>
            <a:pPr algn="ctr"/>
            <a:r>
              <a:rPr lang="en-US" sz="1500">
                <a:latin typeface="Aptos"/>
              </a:rPr>
              <a:t>No acknowledgement still?</a:t>
            </a:r>
          </a:p>
        </p:txBody>
      </p:sp>
      <p:sp>
        <p:nvSpPr>
          <p:cNvPr id="51" name="Multiply 50">
            <a:extLst>
              <a:ext uri="{FF2B5EF4-FFF2-40B4-BE49-F238E27FC236}">
                <a16:creationId xmlns:a16="http://schemas.microsoft.com/office/drawing/2014/main" id="{07CA60AA-9E07-F581-7D03-5CECBEBAC2C2}"/>
              </a:ext>
            </a:extLst>
          </p:cNvPr>
          <p:cNvSpPr/>
          <p:nvPr/>
        </p:nvSpPr>
        <p:spPr>
          <a:xfrm>
            <a:off x="9330323" y="4640828"/>
            <a:ext cx="480131" cy="48013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3441B475-1832-CC7D-FF1D-BC48837D0147}"/>
              </a:ext>
            </a:extLst>
          </p:cNvPr>
          <p:cNvCxnSpPr>
            <a:cxnSpLocks/>
          </p:cNvCxnSpPr>
          <p:nvPr/>
        </p:nvCxnSpPr>
        <p:spPr>
          <a:xfrm>
            <a:off x="8386718" y="5559436"/>
            <a:ext cx="2343016"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53" name="TextBox 52">
            <a:extLst>
              <a:ext uri="{FF2B5EF4-FFF2-40B4-BE49-F238E27FC236}">
                <a16:creationId xmlns:a16="http://schemas.microsoft.com/office/drawing/2014/main" id="{777B6345-B704-C202-2A5A-3B093C65DFAE}"/>
              </a:ext>
            </a:extLst>
          </p:cNvPr>
          <p:cNvSpPr txBox="1"/>
          <p:nvPr/>
        </p:nvSpPr>
        <p:spPr>
          <a:xfrm>
            <a:off x="5532004" y="5391922"/>
            <a:ext cx="2878564" cy="553998"/>
          </a:xfrm>
          <a:prstGeom prst="rect">
            <a:avLst/>
          </a:prstGeom>
          <a:noFill/>
        </p:spPr>
        <p:txBody>
          <a:bodyPr wrap="square" rtlCol="0">
            <a:spAutoFit/>
          </a:bodyPr>
          <a:lstStyle/>
          <a:p>
            <a:pPr algn="ctr"/>
            <a:r>
              <a:rPr lang="en-US" sz="1500">
                <a:latin typeface="Aptos"/>
              </a:rPr>
              <a:t>Repeats and sends new value within (t – 4) * </a:t>
            </a:r>
            <a:r>
              <a:rPr lang="en-US" sz="1500" err="1">
                <a:latin typeface="Aptos"/>
              </a:rPr>
              <a:t>t</a:t>
            </a:r>
            <a:r>
              <a:rPr lang="en-US" sz="1500" baseline="-25000" err="1">
                <a:latin typeface="Aptos"/>
              </a:rPr>
              <a:t>timeout</a:t>
            </a:r>
            <a:r>
              <a:rPr lang="en-US" sz="1500">
                <a:latin typeface="Aptos"/>
              </a:rPr>
              <a:t> seconds</a:t>
            </a:r>
          </a:p>
        </p:txBody>
      </p:sp>
    </p:spTree>
    <p:extLst>
      <p:ext uri="{BB962C8B-B14F-4D97-AF65-F5344CB8AC3E}">
        <p14:creationId xmlns:p14="http://schemas.microsoft.com/office/powerpoint/2010/main" val="59424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9" grpId="0"/>
      <p:bldP spid="20" grpId="0"/>
      <p:bldP spid="24" grpId="0"/>
      <p:bldP spid="49" grpId="0"/>
      <p:bldP spid="3" grpId="0" animBg="1"/>
      <p:bldP spid="7" grpId="0" animBg="1"/>
      <p:bldP spid="12" grpId="0"/>
      <p:bldP spid="18" grpId="0"/>
      <p:bldP spid="22" grpId="0"/>
      <p:bldP spid="26" grpId="0"/>
      <p:bldP spid="27" grpId="0" animBg="1"/>
      <p:bldP spid="38" grpId="0"/>
      <p:bldP spid="40" grpId="0" animBg="1"/>
      <p:bldP spid="41" grpId="0"/>
      <p:bldP spid="47" grpId="0"/>
      <p:bldP spid="50" grpId="0"/>
      <p:bldP spid="51" grpId="0" animBg="1"/>
      <p:bldP spid="5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D67B2-78E2-19DF-FD63-90CAA54F8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F18D08-E49C-651F-4857-C051974DCA3A}"/>
              </a:ext>
            </a:extLst>
          </p:cNvPr>
          <p:cNvSpPr>
            <a:spLocks noGrp="1"/>
          </p:cNvSpPr>
          <p:nvPr>
            <p:ph type="title"/>
          </p:nvPr>
        </p:nvSpPr>
        <p:spPr>
          <a:xfrm>
            <a:off x="0" y="399696"/>
            <a:ext cx="11698074" cy="480131"/>
          </a:xfrm>
        </p:spPr>
        <p:txBody>
          <a:bodyPr/>
          <a:lstStyle/>
          <a:p>
            <a:r>
              <a:rPr lang="en-US">
                <a:latin typeface="Georgia"/>
                <a:cs typeface="Helvetica"/>
              </a:rPr>
              <a:t>Solution - Weaker Consistency Conditions – Continued ….</a:t>
            </a:r>
            <a:endParaRPr lang="en-US">
              <a:latin typeface="Georgia"/>
            </a:endParaRPr>
          </a:p>
        </p:txBody>
      </p:sp>
      <p:sp>
        <p:nvSpPr>
          <p:cNvPr id="4" name="Footer Placeholder 3">
            <a:extLst>
              <a:ext uri="{FF2B5EF4-FFF2-40B4-BE49-F238E27FC236}">
                <a16:creationId xmlns:a16="http://schemas.microsoft.com/office/drawing/2014/main" id="{133F7A18-2514-A732-21DB-023CAA77E08B}"/>
              </a:ext>
            </a:extLst>
          </p:cNvPr>
          <p:cNvSpPr>
            <a:spLocks noGrp="1"/>
          </p:cNvSpPr>
          <p:nvPr>
            <p:ph type="ftr" sz="quarter" idx="12"/>
          </p:nvPr>
        </p:nvSpPr>
        <p:spPr/>
        <p:txBody>
          <a:bodyPr/>
          <a:lstStyle/>
          <a:p>
            <a:pPr>
              <a:defRPr/>
            </a:pPr>
            <a:endParaRPr lang="en-US"/>
          </a:p>
        </p:txBody>
      </p:sp>
      <p:sp>
        <p:nvSpPr>
          <p:cNvPr id="5" name="Rectangle 4">
            <a:extLst>
              <a:ext uri="{FF2B5EF4-FFF2-40B4-BE49-F238E27FC236}">
                <a16:creationId xmlns:a16="http://schemas.microsoft.com/office/drawing/2014/main" id="{873A2131-1026-826E-AC36-29F3D09DF51B}"/>
              </a:ext>
            </a:extLst>
          </p:cNvPr>
          <p:cNvSpPr/>
          <p:nvPr/>
        </p:nvSpPr>
        <p:spPr>
          <a:xfrm>
            <a:off x="3441968" y="1814845"/>
            <a:ext cx="935062" cy="480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a:solidFill>
                  <a:sysClr val="windowText" lastClr="000000"/>
                </a:solidFill>
                <a:latin typeface="Aptos"/>
              </a:rPr>
              <a:t>Node A</a:t>
            </a:r>
          </a:p>
        </p:txBody>
      </p:sp>
      <p:sp>
        <p:nvSpPr>
          <p:cNvPr id="6" name="Rectangle 5">
            <a:extLst>
              <a:ext uri="{FF2B5EF4-FFF2-40B4-BE49-F238E27FC236}">
                <a16:creationId xmlns:a16="http://schemas.microsoft.com/office/drawing/2014/main" id="{9D8C6B5C-AD94-414B-D087-EE3D637BC7BA}"/>
              </a:ext>
            </a:extLst>
          </p:cNvPr>
          <p:cNvSpPr/>
          <p:nvPr/>
        </p:nvSpPr>
        <p:spPr>
          <a:xfrm>
            <a:off x="5697320" y="1794615"/>
            <a:ext cx="1103645" cy="500361"/>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500">
                <a:latin typeface="Aptos"/>
              </a:rPr>
              <a:t>Central Node C</a:t>
            </a:r>
          </a:p>
        </p:txBody>
      </p:sp>
      <p:cxnSp>
        <p:nvCxnSpPr>
          <p:cNvPr id="8" name="Straight Arrow Connector 7">
            <a:extLst>
              <a:ext uri="{FF2B5EF4-FFF2-40B4-BE49-F238E27FC236}">
                <a16:creationId xmlns:a16="http://schemas.microsoft.com/office/drawing/2014/main" id="{2B5DDC44-32E7-AC09-157E-5E9D7F7833A7}"/>
              </a:ext>
            </a:extLst>
          </p:cNvPr>
          <p:cNvCxnSpPr>
            <a:cxnSpLocks/>
          </p:cNvCxnSpPr>
          <p:nvPr/>
        </p:nvCxnSpPr>
        <p:spPr>
          <a:xfrm>
            <a:off x="3909499" y="3048444"/>
            <a:ext cx="2343016" cy="0"/>
          </a:xfrm>
          <a:prstGeom prst="straightConnector1">
            <a:avLst/>
          </a:prstGeom>
          <a:ln w="22225">
            <a:prstDash val="solid"/>
            <a:tailEnd type="triangle" w="lg" len="lg"/>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1394CEE-F730-2003-E373-75A37D5AC978}"/>
              </a:ext>
            </a:extLst>
          </p:cNvPr>
          <p:cNvSpPr txBox="1"/>
          <p:nvPr/>
        </p:nvSpPr>
        <p:spPr>
          <a:xfrm>
            <a:off x="4391923" y="2485554"/>
            <a:ext cx="1346555" cy="553998"/>
          </a:xfrm>
          <a:prstGeom prst="rect">
            <a:avLst/>
          </a:prstGeom>
          <a:noFill/>
        </p:spPr>
        <p:txBody>
          <a:bodyPr wrap="square" lIns="91440" tIns="45720" rIns="91440" bIns="45720" rtlCol="0" anchor="t">
            <a:spAutoFit/>
          </a:bodyPr>
          <a:lstStyle/>
          <a:p>
            <a:pPr algn="ctr"/>
            <a:r>
              <a:rPr lang="en-US" sz="1500">
                <a:latin typeface="Aptos"/>
              </a:rPr>
              <a:t>New value received at C</a:t>
            </a:r>
          </a:p>
        </p:txBody>
      </p:sp>
      <p:cxnSp>
        <p:nvCxnSpPr>
          <p:cNvPr id="13" name="Straight Connector 12">
            <a:extLst>
              <a:ext uri="{FF2B5EF4-FFF2-40B4-BE49-F238E27FC236}">
                <a16:creationId xmlns:a16="http://schemas.microsoft.com/office/drawing/2014/main" id="{8E6910AD-7182-3024-28AA-DFCEBCA75220}"/>
              </a:ext>
            </a:extLst>
          </p:cNvPr>
          <p:cNvCxnSpPr>
            <a:cxnSpLocks/>
            <a:stCxn id="5" idx="2"/>
          </p:cNvCxnSpPr>
          <p:nvPr/>
        </p:nvCxnSpPr>
        <p:spPr>
          <a:xfrm>
            <a:off x="3909499" y="2294976"/>
            <a:ext cx="0" cy="3675001"/>
          </a:xfrm>
          <a:prstGeom prst="line">
            <a:avLst/>
          </a:prstGeom>
          <a:ln w="2222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3E31D3D-535F-59FB-388A-2B2024D2C7E2}"/>
              </a:ext>
            </a:extLst>
          </p:cNvPr>
          <p:cNvCxnSpPr>
            <a:cxnSpLocks/>
          </p:cNvCxnSpPr>
          <p:nvPr/>
        </p:nvCxnSpPr>
        <p:spPr>
          <a:xfrm>
            <a:off x="6252515" y="2294976"/>
            <a:ext cx="0" cy="3675001"/>
          </a:xfrm>
          <a:prstGeom prst="line">
            <a:avLst/>
          </a:prstGeom>
          <a:ln w="2222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F74029A2-7636-96FA-D228-8A723ACBB0BD}"/>
              </a:ext>
            </a:extLst>
          </p:cNvPr>
          <p:cNvSpPr txBox="1"/>
          <p:nvPr/>
        </p:nvSpPr>
        <p:spPr>
          <a:xfrm>
            <a:off x="3885176" y="3597957"/>
            <a:ext cx="2367337" cy="784830"/>
          </a:xfrm>
          <a:prstGeom prst="rect">
            <a:avLst/>
          </a:prstGeom>
          <a:noFill/>
        </p:spPr>
        <p:txBody>
          <a:bodyPr wrap="square" lIns="91440" tIns="45720" rIns="91440" bIns="45720" rtlCol="0" anchor="t">
            <a:spAutoFit/>
          </a:bodyPr>
          <a:lstStyle/>
          <a:p>
            <a:pPr algn="ctr"/>
            <a:r>
              <a:rPr lang="en-US" sz="1500">
                <a:latin typeface="Aptos"/>
              </a:rPr>
              <a:t>Sends new value and sequence number to every node</a:t>
            </a:r>
          </a:p>
        </p:txBody>
      </p:sp>
      <p:sp>
        <p:nvSpPr>
          <p:cNvPr id="24" name="TextBox 23">
            <a:extLst>
              <a:ext uri="{FF2B5EF4-FFF2-40B4-BE49-F238E27FC236}">
                <a16:creationId xmlns:a16="http://schemas.microsoft.com/office/drawing/2014/main" id="{EFED214C-9A61-2278-9F67-7A466FFF0320}"/>
              </a:ext>
            </a:extLst>
          </p:cNvPr>
          <p:cNvSpPr txBox="1"/>
          <p:nvPr/>
        </p:nvSpPr>
        <p:spPr>
          <a:xfrm>
            <a:off x="375760" y="1426952"/>
            <a:ext cx="3587927" cy="323165"/>
          </a:xfrm>
          <a:prstGeom prst="rect">
            <a:avLst/>
          </a:prstGeom>
          <a:noFill/>
        </p:spPr>
        <p:txBody>
          <a:bodyPr wrap="square" lIns="91440" tIns="45720" rIns="91440" bIns="45720" rtlCol="0" anchor="t">
            <a:spAutoFit/>
          </a:bodyPr>
          <a:lstStyle/>
          <a:p>
            <a:pPr algn="ctr"/>
            <a:r>
              <a:rPr lang="en-US" sz="1500">
                <a:latin typeface="Aptos"/>
              </a:rPr>
              <a:t>Case: Retry until consistency restored</a:t>
            </a:r>
          </a:p>
        </p:txBody>
      </p:sp>
      <p:sp>
        <p:nvSpPr>
          <p:cNvPr id="49" name="TextBox 48">
            <a:extLst>
              <a:ext uri="{FF2B5EF4-FFF2-40B4-BE49-F238E27FC236}">
                <a16:creationId xmlns:a16="http://schemas.microsoft.com/office/drawing/2014/main" id="{9E28A7B4-C219-9983-1178-55759DB2A847}"/>
              </a:ext>
            </a:extLst>
          </p:cNvPr>
          <p:cNvSpPr txBox="1"/>
          <p:nvPr/>
        </p:nvSpPr>
        <p:spPr>
          <a:xfrm>
            <a:off x="235083" y="992736"/>
            <a:ext cx="2672265" cy="369332"/>
          </a:xfrm>
          <a:prstGeom prst="rect">
            <a:avLst/>
          </a:prstGeom>
          <a:noFill/>
        </p:spPr>
        <p:txBody>
          <a:bodyPr wrap="square" lIns="91440" tIns="45720" rIns="91440" bIns="45720" rtlCol="0" anchor="t">
            <a:spAutoFit/>
          </a:bodyPr>
          <a:lstStyle/>
          <a:p>
            <a:pPr algn="ctr"/>
            <a:r>
              <a:rPr lang="en-US">
                <a:latin typeface="Aptos"/>
              </a:rPr>
              <a:t>Scenario: New Value at C</a:t>
            </a:r>
          </a:p>
        </p:txBody>
      </p:sp>
      <p:sp>
        <p:nvSpPr>
          <p:cNvPr id="18" name="TextBox 17">
            <a:extLst>
              <a:ext uri="{FF2B5EF4-FFF2-40B4-BE49-F238E27FC236}">
                <a16:creationId xmlns:a16="http://schemas.microsoft.com/office/drawing/2014/main" id="{389365C9-953D-458D-904D-3CA5758B6A1E}"/>
              </a:ext>
            </a:extLst>
          </p:cNvPr>
          <p:cNvSpPr txBox="1"/>
          <p:nvPr/>
        </p:nvSpPr>
        <p:spPr>
          <a:xfrm>
            <a:off x="6384516" y="2880739"/>
            <a:ext cx="1886853" cy="553998"/>
          </a:xfrm>
          <a:prstGeom prst="rect">
            <a:avLst/>
          </a:prstGeom>
          <a:noFill/>
        </p:spPr>
        <p:txBody>
          <a:bodyPr wrap="square" lIns="91440" tIns="45720" rIns="91440" bIns="45720" rtlCol="0" anchor="t">
            <a:spAutoFit/>
          </a:bodyPr>
          <a:lstStyle/>
          <a:p>
            <a:pPr algn="ctr"/>
            <a:r>
              <a:rPr lang="en-US" sz="1500">
                <a:latin typeface="Aptos"/>
              </a:rPr>
              <a:t>Sequence number is increased by 1</a:t>
            </a:r>
          </a:p>
        </p:txBody>
      </p:sp>
      <p:cxnSp>
        <p:nvCxnSpPr>
          <p:cNvPr id="40" name="Straight Arrow Connector 39">
            <a:extLst>
              <a:ext uri="{FF2B5EF4-FFF2-40B4-BE49-F238E27FC236}">
                <a16:creationId xmlns:a16="http://schemas.microsoft.com/office/drawing/2014/main" id="{ACF539C4-09A0-ADCD-61A1-B0B6FF311A54}"/>
              </a:ext>
            </a:extLst>
          </p:cNvPr>
          <p:cNvCxnSpPr>
            <a:cxnSpLocks/>
          </p:cNvCxnSpPr>
          <p:nvPr/>
        </p:nvCxnSpPr>
        <p:spPr>
          <a:xfrm flipH="1">
            <a:off x="3909499" y="3513815"/>
            <a:ext cx="2343016" cy="0"/>
          </a:xfrm>
          <a:prstGeom prst="straightConnector1">
            <a:avLst/>
          </a:prstGeom>
          <a:ln w="22225">
            <a:prstDash val="solid"/>
            <a:tailEnd type="triangle" w="lg" len="lg"/>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B3B2D2C0-B49D-4DC5-262D-96F858537E91}"/>
              </a:ext>
            </a:extLst>
          </p:cNvPr>
          <p:cNvCxnSpPr>
            <a:cxnSpLocks/>
          </p:cNvCxnSpPr>
          <p:nvPr/>
        </p:nvCxnSpPr>
        <p:spPr>
          <a:xfrm flipH="1">
            <a:off x="3909499" y="4637446"/>
            <a:ext cx="2343016" cy="0"/>
          </a:xfrm>
          <a:prstGeom prst="straightConnector1">
            <a:avLst/>
          </a:prstGeom>
          <a:ln w="15875">
            <a:prstDash val="dash"/>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B0663157-0852-2A7C-2DDA-784075156EDA}"/>
              </a:ext>
            </a:extLst>
          </p:cNvPr>
          <p:cNvSpPr txBox="1"/>
          <p:nvPr/>
        </p:nvSpPr>
        <p:spPr>
          <a:xfrm>
            <a:off x="3811910" y="4724611"/>
            <a:ext cx="2470026" cy="553998"/>
          </a:xfrm>
          <a:prstGeom prst="rect">
            <a:avLst/>
          </a:prstGeom>
          <a:noFill/>
        </p:spPr>
        <p:txBody>
          <a:bodyPr wrap="square" lIns="91440" tIns="45720" rIns="91440" bIns="45720" rtlCol="0" anchor="t">
            <a:spAutoFit/>
          </a:bodyPr>
          <a:lstStyle/>
          <a:p>
            <a:pPr algn="ctr"/>
            <a:r>
              <a:rPr lang="en-US" sz="1500">
                <a:latin typeface="Aptos"/>
              </a:rPr>
              <a:t>If C concludes message was lost for any node</a:t>
            </a:r>
          </a:p>
        </p:txBody>
      </p:sp>
      <p:sp>
        <p:nvSpPr>
          <p:cNvPr id="59" name="Multiply 58">
            <a:extLst>
              <a:ext uri="{FF2B5EF4-FFF2-40B4-BE49-F238E27FC236}">
                <a16:creationId xmlns:a16="http://schemas.microsoft.com/office/drawing/2014/main" id="{9D63BD2C-E22C-A338-6D95-12CBBAC3071F}"/>
              </a:ext>
            </a:extLst>
          </p:cNvPr>
          <p:cNvSpPr/>
          <p:nvPr/>
        </p:nvSpPr>
        <p:spPr>
          <a:xfrm>
            <a:off x="4853104" y="4385712"/>
            <a:ext cx="480131" cy="48013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52ADFB88-CE44-93DE-2AB5-D176BE58DC67}"/>
              </a:ext>
            </a:extLst>
          </p:cNvPr>
          <p:cNvCxnSpPr>
            <a:cxnSpLocks/>
          </p:cNvCxnSpPr>
          <p:nvPr/>
        </p:nvCxnSpPr>
        <p:spPr>
          <a:xfrm flipH="1">
            <a:off x="3909499" y="5444990"/>
            <a:ext cx="2343014"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23E2054D-F4FB-08BB-FB62-50664BD2DBF1}"/>
              </a:ext>
            </a:extLst>
          </p:cNvPr>
          <p:cNvSpPr/>
          <p:nvPr/>
        </p:nvSpPr>
        <p:spPr>
          <a:xfrm>
            <a:off x="1514655" y="1781129"/>
            <a:ext cx="1211539" cy="5138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a:solidFill>
                  <a:sysClr val="windowText" lastClr="000000"/>
                </a:solidFill>
                <a:latin typeface="Aptos"/>
              </a:rPr>
              <a:t>Other Nodes</a:t>
            </a:r>
          </a:p>
        </p:txBody>
      </p:sp>
      <p:cxnSp>
        <p:nvCxnSpPr>
          <p:cNvPr id="71" name="Straight Connector 70">
            <a:extLst>
              <a:ext uri="{FF2B5EF4-FFF2-40B4-BE49-F238E27FC236}">
                <a16:creationId xmlns:a16="http://schemas.microsoft.com/office/drawing/2014/main" id="{B26E788D-8A53-CB37-7B14-54D019E3746D}"/>
              </a:ext>
            </a:extLst>
          </p:cNvPr>
          <p:cNvCxnSpPr>
            <a:cxnSpLocks/>
          </p:cNvCxnSpPr>
          <p:nvPr/>
        </p:nvCxnSpPr>
        <p:spPr>
          <a:xfrm>
            <a:off x="2116309" y="2294975"/>
            <a:ext cx="0" cy="3675001"/>
          </a:xfrm>
          <a:prstGeom prst="line">
            <a:avLst/>
          </a:prstGeom>
          <a:ln w="22225"/>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D532995A-2E86-D6A3-AFD5-8357351DAC39}"/>
              </a:ext>
            </a:extLst>
          </p:cNvPr>
          <p:cNvCxnSpPr>
            <a:cxnSpLocks/>
          </p:cNvCxnSpPr>
          <p:nvPr/>
        </p:nvCxnSpPr>
        <p:spPr>
          <a:xfrm flipH="1">
            <a:off x="1842010" y="3584471"/>
            <a:ext cx="4425426" cy="13486"/>
          </a:xfrm>
          <a:prstGeom prst="straightConnector1">
            <a:avLst/>
          </a:prstGeom>
          <a:ln w="22225">
            <a:prstDash val="solid"/>
            <a:tailEnd type="triangle" w="lg" len="lg"/>
          </a:ln>
        </p:spPr>
        <p:style>
          <a:lnRef idx="1">
            <a:schemeClr val="dk1"/>
          </a:lnRef>
          <a:fillRef idx="0">
            <a:schemeClr val="dk1"/>
          </a:fillRef>
          <a:effectRef idx="0">
            <a:schemeClr val="dk1"/>
          </a:effectRef>
          <a:fontRef idx="minor">
            <a:schemeClr val="tx1"/>
          </a:fontRef>
        </p:style>
      </p:cxnSp>
      <p:sp>
        <p:nvSpPr>
          <p:cNvPr id="77" name="TextBox 76">
            <a:extLst>
              <a:ext uri="{FF2B5EF4-FFF2-40B4-BE49-F238E27FC236}">
                <a16:creationId xmlns:a16="http://schemas.microsoft.com/office/drawing/2014/main" id="{D11CA785-F201-535F-A8A9-9EE4BB335E14}"/>
              </a:ext>
            </a:extLst>
          </p:cNvPr>
          <p:cNvSpPr txBox="1"/>
          <p:nvPr/>
        </p:nvSpPr>
        <p:spPr>
          <a:xfrm>
            <a:off x="2257985" y="4494734"/>
            <a:ext cx="1485516" cy="323165"/>
          </a:xfrm>
          <a:prstGeom prst="rect">
            <a:avLst/>
          </a:prstGeom>
          <a:noFill/>
        </p:spPr>
        <p:txBody>
          <a:bodyPr wrap="square" lIns="91440" tIns="45720" rIns="91440" bIns="45720" rtlCol="0" anchor="t">
            <a:spAutoFit/>
          </a:bodyPr>
          <a:lstStyle/>
          <a:p>
            <a:pPr algn="ctr"/>
            <a:r>
              <a:rPr lang="en-US" sz="1500">
                <a:latin typeface="Aptos"/>
              </a:rPr>
              <a:t>Timeout occurs</a:t>
            </a:r>
          </a:p>
        </p:txBody>
      </p:sp>
      <p:sp>
        <p:nvSpPr>
          <p:cNvPr id="81" name="TextBox 80">
            <a:extLst>
              <a:ext uri="{FF2B5EF4-FFF2-40B4-BE49-F238E27FC236}">
                <a16:creationId xmlns:a16="http://schemas.microsoft.com/office/drawing/2014/main" id="{72361ACB-90D2-4CC7-6E2B-76BB313444F7}"/>
              </a:ext>
            </a:extLst>
          </p:cNvPr>
          <p:cNvSpPr txBox="1"/>
          <p:nvPr/>
        </p:nvSpPr>
        <p:spPr>
          <a:xfrm>
            <a:off x="6379525" y="5185146"/>
            <a:ext cx="3951436" cy="784830"/>
          </a:xfrm>
          <a:prstGeom prst="rect">
            <a:avLst/>
          </a:prstGeom>
          <a:noFill/>
        </p:spPr>
        <p:txBody>
          <a:bodyPr wrap="square" lIns="91440" tIns="45720" rIns="91440" bIns="45720" rtlCol="0" anchor="t">
            <a:spAutoFit/>
          </a:bodyPr>
          <a:lstStyle/>
          <a:p>
            <a:pPr algn="ctr"/>
            <a:r>
              <a:rPr lang="en-US" sz="1500">
                <a:latin typeface="Aptos"/>
              </a:rPr>
              <a:t>Resends the new value and sequence number within (t – 2) * </a:t>
            </a:r>
            <a:r>
              <a:rPr lang="en-US" sz="1500" err="1">
                <a:latin typeface="Aptos"/>
              </a:rPr>
              <a:t>t</a:t>
            </a:r>
            <a:r>
              <a:rPr lang="en-US" sz="1500" baseline="-25000" err="1">
                <a:latin typeface="Aptos"/>
              </a:rPr>
              <a:t>timeout</a:t>
            </a:r>
            <a:r>
              <a:rPr lang="en-US" sz="1500">
                <a:latin typeface="Aptos"/>
              </a:rPr>
              <a:t> seconds.</a:t>
            </a:r>
          </a:p>
          <a:p>
            <a:pPr algn="ctr"/>
            <a:r>
              <a:rPr lang="en-US" sz="1500">
                <a:latin typeface="Aptos"/>
              </a:rPr>
              <a:t>Repeats until every node has acknowledged</a:t>
            </a:r>
          </a:p>
        </p:txBody>
      </p:sp>
    </p:spTree>
    <p:extLst>
      <p:ext uri="{BB962C8B-B14F-4D97-AF65-F5344CB8AC3E}">
        <p14:creationId xmlns:p14="http://schemas.microsoft.com/office/powerpoint/2010/main" val="316081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9" grpId="0"/>
      <p:bldP spid="24" grpId="0"/>
      <p:bldP spid="49" grpId="0"/>
      <p:bldP spid="18" grpId="0"/>
      <p:bldP spid="58" grpId="0"/>
      <p:bldP spid="59" grpId="0" animBg="1"/>
      <p:bldP spid="70" grpId="0" animBg="1"/>
      <p:bldP spid="77" grpId="0"/>
      <p:bldP spid="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454CA-872E-F685-C31F-1EBBF4D65D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00B2F2-5C13-CFBE-FD35-6660769E456D}"/>
              </a:ext>
            </a:extLst>
          </p:cNvPr>
          <p:cNvSpPr>
            <a:spLocks noGrp="1"/>
          </p:cNvSpPr>
          <p:nvPr>
            <p:ph type="title"/>
          </p:nvPr>
        </p:nvSpPr>
        <p:spPr>
          <a:xfrm>
            <a:off x="0" y="399696"/>
            <a:ext cx="11698074" cy="480131"/>
          </a:xfrm>
        </p:spPr>
        <p:txBody>
          <a:bodyPr/>
          <a:lstStyle/>
          <a:p>
            <a:r>
              <a:rPr lang="en-US">
                <a:latin typeface="Georgia"/>
                <a:cs typeface="Helvetica"/>
              </a:rPr>
              <a:t>Solution - Weaker Consistency Conditions – Continued ….</a:t>
            </a:r>
            <a:endParaRPr lang="en-US">
              <a:latin typeface="Georgia"/>
            </a:endParaRPr>
          </a:p>
        </p:txBody>
      </p:sp>
      <p:sp>
        <p:nvSpPr>
          <p:cNvPr id="4" name="Footer Placeholder 3">
            <a:extLst>
              <a:ext uri="{FF2B5EF4-FFF2-40B4-BE49-F238E27FC236}">
                <a16:creationId xmlns:a16="http://schemas.microsoft.com/office/drawing/2014/main" id="{5766838A-4FD7-356E-94C6-DCD1E6747146}"/>
              </a:ext>
            </a:extLst>
          </p:cNvPr>
          <p:cNvSpPr>
            <a:spLocks noGrp="1"/>
          </p:cNvSpPr>
          <p:nvPr>
            <p:ph type="ftr" sz="quarter" idx="12"/>
          </p:nvPr>
        </p:nvSpPr>
        <p:spPr/>
        <p:txBody>
          <a:bodyPr/>
          <a:lstStyle/>
          <a:p>
            <a:pPr>
              <a:defRPr/>
            </a:pPr>
            <a:endParaRPr lang="en-US"/>
          </a:p>
        </p:txBody>
      </p:sp>
      <p:sp>
        <p:nvSpPr>
          <p:cNvPr id="5" name="Rectangle 4">
            <a:extLst>
              <a:ext uri="{FF2B5EF4-FFF2-40B4-BE49-F238E27FC236}">
                <a16:creationId xmlns:a16="http://schemas.microsoft.com/office/drawing/2014/main" id="{11DEC0EF-03CC-9907-C5A9-A1357E15E21E}"/>
              </a:ext>
            </a:extLst>
          </p:cNvPr>
          <p:cNvSpPr/>
          <p:nvPr/>
        </p:nvSpPr>
        <p:spPr>
          <a:xfrm>
            <a:off x="1771421" y="2034651"/>
            <a:ext cx="935062" cy="480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a:solidFill>
                  <a:sysClr val="windowText" lastClr="000000"/>
                </a:solidFill>
                <a:latin typeface="Aptos"/>
              </a:rPr>
              <a:t>Node A</a:t>
            </a:r>
          </a:p>
        </p:txBody>
      </p:sp>
      <p:sp>
        <p:nvSpPr>
          <p:cNvPr id="6" name="Rectangle 5">
            <a:extLst>
              <a:ext uri="{FF2B5EF4-FFF2-40B4-BE49-F238E27FC236}">
                <a16:creationId xmlns:a16="http://schemas.microsoft.com/office/drawing/2014/main" id="{9EFDA5DB-0A58-3611-070A-259B8B0704CD}"/>
              </a:ext>
            </a:extLst>
          </p:cNvPr>
          <p:cNvSpPr/>
          <p:nvPr/>
        </p:nvSpPr>
        <p:spPr>
          <a:xfrm>
            <a:off x="4040260" y="2034651"/>
            <a:ext cx="1069929" cy="480131"/>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500">
                <a:latin typeface="Aptos"/>
              </a:rPr>
              <a:t>Central Node C</a:t>
            </a:r>
          </a:p>
        </p:txBody>
      </p:sp>
      <p:cxnSp>
        <p:nvCxnSpPr>
          <p:cNvPr id="8" name="Straight Arrow Connector 7">
            <a:extLst>
              <a:ext uri="{FF2B5EF4-FFF2-40B4-BE49-F238E27FC236}">
                <a16:creationId xmlns:a16="http://schemas.microsoft.com/office/drawing/2014/main" id="{A46839F2-6425-1315-57EC-5A0FC40F83CA}"/>
              </a:ext>
            </a:extLst>
          </p:cNvPr>
          <p:cNvCxnSpPr>
            <a:cxnSpLocks/>
          </p:cNvCxnSpPr>
          <p:nvPr/>
        </p:nvCxnSpPr>
        <p:spPr>
          <a:xfrm>
            <a:off x="2238952" y="3479264"/>
            <a:ext cx="2343016" cy="0"/>
          </a:xfrm>
          <a:prstGeom prst="straightConnector1">
            <a:avLst/>
          </a:prstGeom>
          <a:ln w="22225">
            <a:tailEnd type="triangle" w="lg" len="lg"/>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91FB5088-9902-37C6-7D44-7FA15E8449B3}"/>
              </a:ext>
            </a:extLst>
          </p:cNvPr>
          <p:cNvSpPr txBox="1"/>
          <p:nvPr/>
        </p:nvSpPr>
        <p:spPr>
          <a:xfrm>
            <a:off x="2805153" y="2835614"/>
            <a:ext cx="1028700" cy="553998"/>
          </a:xfrm>
          <a:prstGeom prst="rect">
            <a:avLst/>
          </a:prstGeom>
          <a:noFill/>
        </p:spPr>
        <p:txBody>
          <a:bodyPr wrap="square" lIns="91440" tIns="45720" rIns="91440" bIns="45720" rtlCol="0" anchor="t">
            <a:spAutoFit/>
          </a:bodyPr>
          <a:lstStyle/>
          <a:p>
            <a:pPr algn="ctr"/>
            <a:r>
              <a:rPr lang="en-US" sz="1500">
                <a:latin typeface="Aptos"/>
                <a:ea typeface="Calibri"/>
                <a:cs typeface="Calibri"/>
              </a:rPr>
              <a:t>Read Request</a:t>
            </a:r>
            <a:endParaRPr lang="en-US">
              <a:latin typeface="Aptos"/>
            </a:endParaRPr>
          </a:p>
        </p:txBody>
      </p:sp>
      <p:cxnSp>
        <p:nvCxnSpPr>
          <p:cNvPr id="11" name="Straight Arrow Connector 10">
            <a:extLst>
              <a:ext uri="{FF2B5EF4-FFF2-40B4-BE49-F238E27FC236}">
                <a16:creationId xmlns:a16="http://schemas.microsoft.com/office/drawing/2014/main" id="{3122FA9A-4060-56D2-C92D-C645B6DB91EA}"/>
              </a:ext>
            </a:extLst>
          </p:cNvPr>
          <p:cNvCxnSpPr>
            <a:cxnSpLocks/>
          </p:cNvCxnSpPr>
          <p:nvPr/>
        </p:nvCxnSpPr>
        <p:spPr>
          <a:xfrm flipH="1">
            <a:off x="2238952" y="4261073"/>
            <a:ext cx="2343016" cy="1217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3438CD-5C05-A9B0-900F-DBAFACD9F09D}"/>
              </a:ext>
            </a:extLst>
          </p:cNvPr>
          <p:cNvCxnSpPr>
            <a:stCxn id="5" idx="2"/>
          </p:cNvCxnSpPr>
          <p:nvPr/>
        </p:nvCxnSpPr>
        <p:spPr>
          <a:xfrm>
            <a:off x="2238952" y="2514782"/>
            <a:ext cx="0" cy="2133153"/>
          </a:xfrm>
          <a:prstGeom prst="line">
            <a:avLst/>
          </a:prstGeom>
          <a:ln w="22225"/>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8223828-9E8D-6AD9-1684-0C40D5680067}"/>
              </a:ext>
            </a:extLst>
          </p:cNvPr>
          <p:cNvCxnSpPr/>
          <p:nvPr/>
        </p:nvCxnSpPr>
        <p:spPr>
          <a:xfrm>
            <a:off x="4581968" y="2514782"/>
            <a:ext cx="0" cy="2133153"/>
          </a:xfrm>
          <a:prstGeom prst="line">
            <a:avLst/>
          </a:prstGeom>
          <a:ln w="22225"/>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D727772-073A-B3A1-9B7C-7AD8AECEBE3B}"/>
              </a:ext>
            </a:extLst>
          </p:cNvPr>
          <p:cNvSpPr txBox="1"/>
          <p:nvPr/>
        </p:nvSpPr>
        <p:spPr>
          <a:xfrm>
            <a:off x="565525" y="3717689"/>
            <a:ext cx="1386098" cy="553998"/>
          </a:xfrm>
          <a:prstGeom prst="rect">
            <a:avLst/>
          </a:prstGeom>
          <a:noFill/>
        </p:spPr>
        <p:txBody>
          <a:bodyPr wrap="square" lIns="91440" tIns="45720" rIns="91440" bIns="45720" rtlCol="0" anchor="t">
            <a:spAutoFit/>
          </a:bodyPr>
          <a:lstStyle/>
          <a:p>
            <a:pPr algn="ctr"/>
            <a:r>
              <a:rPr lang="en-US" sz="1500">
                <a:latin typeface="Aptos"/>
              </a:rPr>
              <a:t>Response is sent to client</a:t>
            </a:r>
          </a:p>
        </p:txBody>
      </p:sp>
      <p:sp>
        <p:nvSpPr>
          <p:cNvPr id="20" name="TextBox 19">
            <a:extLst>
              <a:ext uri="{FF2B5EF4-FFF2-40B4-BE49-F238E27FC236}">
                <a16:creationId xmlns:a16="http://schemas.microsoft.com/office/drawing/2014/main" id="{D3284066-FBC9-21AC-B1F7-5971E7DC384A}"/>
              </a:ext>
            </a:extLst>
          </p:cNvPr>
          <p:cNvSpPr txBox="1"/>
          <p:nvPr/>
        </p:nvSpPr>
        <p:spPr>
          <a:xfrm>
            <a:off x="4491010" y="3429000"/>
            <a:ext cx="1028700" cy="553998"/>
          </a:xfrm>
          <a:prstGeom prst="rect">
            <a:avLst/>
          </a:prstGeom>
          <a:noFill/>
        </p:spPr>
        <p:txBody>
          <a:bodyPr wrap="square" lIns="91440" tIns="45720" rIns="91440" bIns="45720" rtlCol="0" anchor="t">
            <a:spAutoFit/>
          </a:bodyPr>
          <a:lstStyle/>
          <a:p>
            <a:pPr algn="ctr"/>
            <a:r>
              <a:rPr lang="en-US" sz="1500">
                <a:latin typeface="Aptos"/>
              </a:rPr>
              <a:t>Saves the value</a:t>
            </a:r>
          </a:p>
        </p:txBody>
      </p:sp>
      <p:cxnSp>
        <p:nvCxnSpPr>
          <p:cNvPr id="21" name="Straight Arrow Connector 20">
            <a:extLst>
              <a:ext uri="{FF2B5EF4-FFF2-40B4-BE49-F238E27FC236}">
                <a16:creationId xmlns:a16="http://schemas.microsoft.com/office/drawing/2014/main" id="{8111114C-66CA-3B4E-9516-0E041FED9628}"/>
              </a:ext>
            </a:extLst>
          </p:cNvPr>
          <p:cNvCxnSpPr>
            <a:cxnSpLocks/>
          </p:cNvCxnSpPr>
          <p:nvPr/>
        </p:nvCxnSpPr>
        <p:spPr>
          <a:xfrm flipH="1">
            <a:off x="1240465" y="4273244"/>
            <a:ext cx="998486"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25E1C123-FFC0-C138-0F86-66C3807BBFAC}"/>
              </a:ext>
            </a:extLst>
          </p:cNvPr>
          <p:cNvSpPr txBox="1"/>
          <p:nvPr/>
        </p:nvSpPr>
        <p:spPr>
          <a:xfrm>
            <a:off x="929666" y="1426952"/>
            <a:ext cx="3342505" cy="323165"/>
          </a:xfrm>
          <a:prstGeom prst="rect">
            <a:avLst/>
          </a:prstGeom>
          <a:noFill/>
        </p:spPr>
        <p:txBody>
          <a:bodyPr wrap="square" lIns="91440" tIns="45720" rIns="91440" bIns="45720" rtlCol="0" anchor="t">
            <a:spAutoFit/>
          </a:bodyPr>
          <a:lstStyle/>
          <a:p>
            <a:pPr algn="ctr"/>
            <a:r>
              <a:rPr lang="en-US" sz="1500">
                <a:latin typeface="Aptos"/>
              </a:rPr>
              <a:t>Case: Message is sent successfully</a:t>
            </a:r>
          </a:p>
        </p:txBody>
      </p:sp>
      <p:cxnSp>
        <p:nvCxnSpPr>
          <p:cNvPr id="25" name="Straight Connector 24">
            <a:extLst>
              <a:ext uri="{FF2B5EF4-FFF2-40B4-BE49-F238E27FC236}">
                <a16:creationId xmlns:a16="http://schemas.microsoft.com/office/drawing/2014/main" id="{52A3563F-FBA1-72EB-0A1A-FD222A57290E}"/>
              </a:ext>
            </a:extLst>
          </p:cNvPr>
          <p:cNvCxnSpPr>
            <a:cxnSpLocks/>
          </p:cNvCxnSpPr>
          <p:nvPr/>
        </p:nvCxnSpPr>
        <p:spPr>
          <a:xfrm>
            <a:off x="5673295" y="1426951"/>
            <a:ext cx="0" cy="4208918"/>
          </a:xfrm>
          <a:prstGeom prst="line">
            <a:avLst/>
          </a:prstGeom>
          <a:ln w="22225"/>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9EC2701A-4945-2BF9-351C-875DA9F0EFBE}"/>
              </a:ext>
            </a:extLst>
          </p:cNvPr>
          <p:cNvSpPr/>
          <p:nvPr/>
        </p:nvSpPr>
        <p:spPr>
          <a:xfrm>
            <a:off x="6828997" y="2034651"/>
            <a:ext cx="935062" cy="4801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500">
                <a:solidFill>
                  <a:sysClr val="windowText" lastClr="000000"/>
                </a:solidFill>
                <a:latin typeface="Aptos"/>
              </a:rPr>
              <a:t>Node A</a:t>
            </a:r>
            <a:endParaRPr lang="en-US" sz="1500">
              <a:solidFill>
                <a:sysClr val="windowText" lastClr="000000"/>
              </a:solidFill>
              <a:latin typeface="Aptos"/>
              <a:ea typeface="Calibri"/>
              <a:cs typeface="Calibri"/>
            </a:endParaRPr>
          </a:p>
        </p:txBody>
      </p:sp>
      <p:sp>
        <p:nvSpPr>
          <p:cNvPr id="29" name="Rectangle 28">
            <a:extLst>
              <a:ext uri="{FF2B5EF4-FFF2-40B4-BE49-F238E27FC236}">
                <a16:creationId xmlns:a16="http://schemas.microsoft.com/office/drawing/2014/main" id="{B64226C6-5911-EC69-E85B-82FBB7045D74}"/>
              </a:ext>
            </a:extLst>
          </p:cNvPr>
          <p:cNvSpPr/>
          <p:nvPr/>
        </p:nvSpPr>
        <p:spPr>
          <a:xfrm>
            <a:off x="9030403" y="2034651"/>
            <a:ext cx="1211539" cy="480131"/>
          </a:xfrm>
          <a:prstGeom prst="rect">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sz="1500">
                <a:latin typeface="Aptos"/>
              </a:rPr>
              <a:t>Central Node C</a:t>
            </a:r>
          </a:p>
        </p:txBody>
      </p:sp>
      <p:cxnSp>
        <p:nvCxnSpPr>
          <p:cNvPr id="30" name="Straight Arrow Connector 29">
            <a:extLst>
              <a:ext uri="{FF2B5EF4-FFF2-40B4-BE49-F238E27FC236}">
                <a16:creationId xmlns:a16="http://schemas.microsoft.com/office/drawing/2014/main" id="{DBD8AB5D-ECE8-7FF9-E18F-36718327C893}"/>
              </a:ext>
            </a:extLst>
          </p:cNvPr>
          <p:cNvCxnSpPr>
            <a:cxnSpLocks/>
          </p:cNvCxnSpPr>
          <p:nvPr/>
        </p:nvCxnSpPr>
        <p:spPr>
          <a:xfrm>
            <a:off x="7296528" y="3479264"/>
            <a:ext cx="1293547" cy="0"/>
          </a:xfrm>
          <a:prstGeom prst="straightConnector1">
            <a:avLst/>
          </a:prstGeom>
          <a:ln w="22225">
            <a:tailEnd type="triangle" w="lg" len="lg"/>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D6D619B1-6119-ABED-3E65-561F28268F84}"/>
              </a:ext>
            </a:extLst>
          </p:cNvPr>
          <p:cNvSpPr txBox="1"/>
          <p:nvPr/>
        </p:nvSpPr>
        <p:spPr>
          <a:xfrm>
            <a:off x="7387487" y="2854056"/>
            <a:ext cx="1028700" cy="553998"/>
          </a:xfrm>
          <a:prstGeom prst="rect">
            <a:avLst/>
          </a:prstGeom>
          <a:noFill/>
        </p:spPr>
        <p:txBody>
          <a:bodyPr wrap="square" lIns="91440" tIns="45720" rIns="91440" bIns="45720" rtlCol="0" anchor="t">
            <a:spAutoFit/>
          </a:bodyPr>
          <a:lstStyle/>
          <a:p>
            <a:pPr algn="ctr"/>
            <a:r>
              <a:rPr lang="en-US" sz="1500">
                <a:latin typeface="Aptos"/>
              </a:rPr>
              <a:t>Read Request</a:t>
            </a:r>
          </a:p>
        </p:txBody>
      </p:sp>
      <p:cxnSp>
        <p:nvCxnSpPr>
          <p:cNvPr id="32" name="Straight Arrow Connector 31">
            <a:extLst>
              <a:ext uri="{FF2B5EF4-FFF2-40B4-BE49-F238E27FC236}">
                <a16:creationId xmlns:a16="http://schemas.microsoft.com/office/drawing/2014/main" id="{80F2811D-82B6-AF8A-CFE7-0F97B08A9D86}"/>
              </a:ext>
            </a:extLst>
          </p:cNvPr>
          <p:cNvCxnSpPr>
            <a:cxnSpLocks/>
          </p:cNvCxnSpPr>
          <p:nvPr/>
        </p:nvCxnSpPr>
        <p:spPr>
          <a:xfrm flipH="1">
            <a:off x="7296528" y="4261073"/>
            <a:ext cx="2343016" cy="1217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ABC3DFDA-465E-8C55-17B7-4525382FCA03}"/>
              </a:ext>
            </a:extLst>
          </p:cNvPr>
          <p:cNvCxnSpPr>
            <a:stCxn id="28" idx="2"/>
          </p:cNvCxnSpPr>
          <p:nvPr/>
        </p:nvCxnSpPr>
        <p:spPr>
          <a:xfrm>
            <a:off x="7296528" y="2514782"/>
            <a:ext cx="0" cy="2133153"/>
          </a:xfrm>
          <a:prstGeom prst="line">
            <a:avLst/>
          </a:prstGeom>
          <a:ln w="22225"/>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C46ACA36-CA3B-9C17-F915-801C868B64D6}"/>
              </a:ext>
            </a:extLst>
          </p:cNvPr>
          <p:cNvCxnSpPr/>
          <p:nvPr/>
        </p:nvCxnSpPr>
        <p:spPr>
          <a:xfrm>
            <a:off x="9639544" y="2514782"/>
            <a:ext cx="0" cy="2133153"/>
          </a:xfrm>
          <a:prstGeom prst="line">
            <a:avLst/>
          </a:prstGeom>
          <a:ln w="22225"/>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28F494F5-6541-C85F-A010-78BE627F6191}"/>
              </a:ext>
            </a:extLst>
          </p:cNvPr>
          <p:cNvSpPr txBox="1"/>
          <p:nvPr/>
        </p:nvSpPr>
        <p:spPr>
          <a:xfrm>
            <a:off x="5834681" y="4640154"/>
            <a:ext cx="2763490" cy="553998"/>
          </a:xfrm>
          <a:prstGeom prst="rect">
            <a:avLst/>
          </a:prstGeom>
          <a:noFill/>
        </p:spPr>
        <p:txBody>
          <a:bodyPr wrap="square" lIns="91440" tIns="45720" rIns="91440" bIns="45720" rtlCol="0" anchor="t">
            <a:spAutoFit/>
          </a:bodyPr>
          <a:lstStyle/>
          <a:p>
            <a:pPr algn="ctr"/>
            <a:r>
              <a:rPr lang="en-US" sz="1500">
                <a:latin typeface="Aptos"/>
              </a:rPr>
              <a:t>Most recent value or initial value is returned to the client </a:t>
            </a:r>
          </a:p>
        </p:txBody>
      </p:sp>
      <p:sp>
        <p:nvSpPr>
          <p:cNvPr id="36" name="TextBox 35">
            <a:extLst>
              <a:ext uri="{FF2B5EF4-FFF2-40B4-BE49-F238E27FC236}">
                <a16:creationId xmlns:a16="http://schemas.microsoft.com/office/drawing/2014/main" id="{11634D02-5091-D1BD-D867-B66A1377EB0F}"/>
              </a:ext>
            </a:extLst>
          </p:cNvPr>
          <p:cNvSpPr txBox="1"/>
          <p:nvPr/>
        </p:nvSpPr>
        <p:spPr>
          <a:xfrm>
            <a:off x="9400231" y="3563868"/>
            <a:ext cx="1891850" cy="323165"/>
          </a:xfrm>
          <a:prstGeom prst="rect">
            <a:avLst/>
          </a:prstGeom>
          <a:noFill/>
        </p:spPr>
        <p:txBody>
          <a:bodyPr wrap="square" lIns="91440" tIns="45720" rIns="91440" bIns="45720" rtlCol="0" anchor="t">
            <a:spAutoFit/>
          </a:bodyPr>
          <a:lstStyle/>
          <a:p>
            <a:pPr algn="ctr"/>
            <a:r>
              <a:rPr lang="en-US" sz="1500">
                <a:latin typeface="Aptos"/>
              </a:rPr>
              <a:t>Timeout occurs</a:t>
            </a:r>
          </a:p>
        </p:txBody>
      </p:sp>
      <p:sp>
        <p:nvSpPr>
          <p:cNvPr id="37" name="TextBox 36">
            <a:extLst>
              <a:ext uri="{FF2B5EF4-FFF2-40B4-BE49-F238E27FC236}">
                <a16:creationId xmlns:a16="http://schemas.microsoft.com/office/drawing/2014/main" id="{9F7CB401-C624-71E5-C675-8BE71A8A17B4}"/>
              </a:ext>
            </a:extLst>
          </p:cNvPr>
          <p:cNvSpPr txBox="1"/>
          <p:nvPr/>
        </p:nvSpPr>
        <p:spPr>
          <a:xfrm>
            <a:off x="5935393" y="1426951"/>
            <a:ext cx="2904187" cy="323165"/>
          </a:xfrm>
          <a:prstGeom prst="rect">
            <a:avLst/>
          </a:prstGeom>
          <a:noFill/>
        </p:spPr>
        <p:txBody>
          <a:bodyPr wrap="square" lIns="91440" tIns="45720" rIns="91440" bIns="45720" rtlCol="0" anchor="t">
            <a:spAutoFit/>
          </a:bodyPr>
          <a:lstStyle/>
          <a:p>
            <a:pPr algn="ctr"/>
            <a:r>
              <a:rPr lang="en-US" sz="1500">
                <a:latin typeface="Aptos"/>
              </a:rPr>
              <a:t>Case: Message is lost</a:t>
            </a:r>
          </a:p>
        </p:txBody>
      </p:sp>
      <p:cxnSp>
        <p:nvCxnSpPr>
          <p:cNvPr id="42" name="Straight Connector 41">
            <a:extLst>
              <a:ext uri="{FF2B5EF4-FFF2-40B4-BE49-F238E27FC236}">
                <a16:creationId xmlns:a16="http://schemas.microsoft.com/office/drawing/2014/main" id="{A7DB6221-CC67-CE75-9725-4C454FC27ECD}"/>
              </a:ext>
            </a:extLst>
          </p:cNvPr>
          <p:cNvCxnSpPr>
            <a:cxnSpLocks/>
          </p:cNvCxnSpPr>
          <p:nvPr/>
        </p:nvCxnSpPr>
        <p:spPr>
          <a:xfrm>
            <a:off x="8590075" y="3479264"/>
            <a:ext cx="1049469" cy="0"/>
          </a:xfrm>
          <a:prstGeom prst="line">
            <a:avLst/>
          </a:prstGeom>
          <a:ln w="22225">
            <a:prstDash val="dash"/>
          </a:ln>
        </p:spPr>
        <p:style>
          <a:lnRef idx="1">
            <a:schemeClr val="dk1"/>
          </a:lnRef>
          <a:fillRef idx="0">
            <a:schemeClr val="dk1"/>
          </a:fillRef>
          <a:effectRef idx="0">
            <a:schemeClr val="dk1"/>
          </a:effectRef>
          <a:fontRef idx="minor">
            <a:schemeClr val="tx1"/>
          </a:fontRef>
        </p:style>
      </p:cxnSp>
      <p:sp>
        <p:nvSpPr>
          <p:cNvPr id="44" name="Multiply 43">
            <a:extLst>
              <a:ext uri="{FF2B5EF4-FFF2-40B4-BE49-F238E27FC236}">
                <a16:creationId xmlns:a16="http://schemas.microsoft.com/office/drawing/2014/main" id="{2E089DC0-6421-C0B3-621E-30833A536B9B}"/>
              </a:ext>
            </a:extLst>
          </p:cNvPr>
          <p:cNvSpPr/>
          <p:nvPr/>
        </p:nvSpPr>
        <p:spPr>
          <a:xfrm>
            <a:off x="8919348" y="3225868"/>
            <a:ext cx="480131" cy="480131"/>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EFF7C711-317E-11FD-2B64-8B049E064ADB}"/>
              </a:ext>
            </a:extLst>
          </p:cNvPr>
          <p:cNvSpPr txBox="1"/>
          <p:nvPr/>
        </p:nvSpPr>
        <p:spPr>
          <a:xfrm>
            <a:off x="8601953" y="2836999"/>
            <a:ext cx="1028700" cy="553998"/>
          </a:xfrm>
          <a:prstGeom prst="rect">
            <a:avLst/>
          </a:prstGeom>
          <a:noFill/>
        </p:spPr>
        <p:txBody>
          <a:bodyPr wrap="square" lIns="91440" tIns="45720" rIns="91440" bIns="45720" rtlCol="0" anchor="t">
            <a:spAutoFit/>
          </a:bodyPr>
          <a:lstStyle/>
          <a:p>
            <a:pPr algn="ctr"/>
            <a:r>
              <a:rPr lang="en-US" sz="1500">
                <a:latin typeface="Aptos"/>
              </a:rPr>
              <a:t>Message lost</a:t>
            </a:r>
          </a:p>
        </p:txBody>
      </p:sp>
      <p:cxnSp>
        <p:nvCxnSpPr>
          <p:cNvPr id="46" name="Straight Arrow Connector 45">
            <a:extLst>
              <a:ext uri="{FF2B5EF4-FFF2-40B4-BE49-F238E27FC236}">
                <a16:creationId xmlns:a16="http://schemas.microsoft.com/office/drawing/2014/main" id="{9AC223AA-FBCF-C2BA-00B5-A4D43F21FE52}"/>
              </a:ext>
            </a:extLst>
          </p:cNvPr>
          <p:cNvCxnSpPr>
            <a:cxnSpLocks/>
          </p:cNvCxnSpPr>
          <p:nvPr/>
        </p:nvCxnSpPr>
        <p:spPr>
          <a:xfrm flipH="1">
            <a:off x="6402943" y="4273244"/>
            <a:ext cx="872596" cy="12171"/>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D7665B4D-FF76-DF0F-DF4A-C312A70A2106}"/>
              </a:ext>
            </a:extLst>
          </p:cNvPr>
          <p:cNvSpPr txBox="1"/>
          <p:nvPr/>
        </p:nvSpPr>
        <p:spPr>
          <a:xfrm>
            <a:off x="373451" y="968723"/>
            <a:ext cx="2643996" cy="369332"/>
          </a:xfrm>
          <a:prstGeom prst="rect">
            <a:avLst/>
          </a:prstGeom>
          <a:noFill/>
        </p:spPr>
        <p:txBody>
          <a:bodyPr wrap="square" lIns="91440" tIns="45720" rIns="91440" bIns="45720" rtlCol="0" anchor="t">
            <a:spAutoFit/>
          </a:bodyPr>
          <a:lstStyle/>
          <a:p>
            <a:pPr algn="ctr"/>
            <a:r>
              <a:rPr lang="en-US">
                <a:latin typeface="Aptos"/>
              </a:rPr>
              <a:t>Scenario: Read at A</a:t>
            </a:r>
          </a:p>
        </p:txBody>
      </p:sp>
    </p:spTree>
    <p:extLst>
      <p:ext uri="{BB962C8B-B14F-4D97-AF65-F5344CB8AC3E}">
        <p14:creationId xmlns:p14="http://schemas.microsoft.com/office/powerpoint/2010/main" val="35818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9" grpId="0"/>
      <p:bldP spid="20" grpId="0"/>
      <p:bldP spid="24" grpId="0"/>
      <p:bldP spid="28" grpId="0" animBg="1"/>
      <p:bldP spid="29" grpId="0" animBg="1"/>
      <p:bldP spid="31" grpId="0"/>
      <p:bldP spid="35" grpId="0"/>
      <p:bldP spid="36" grpId="0"/>
      <p:bldP spid="37" grpId="0"/>
      <p:bldP spid="44" grpId="0" animBg="1"/>
      <p:bldP spid="45"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AF5F8-9CA0-515A-7A57-7CEA5FDF3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FC55D0-C680-6B38-F86E-97629278C8C2}"/>
              </a:ext>
            </a:extLst>
          </p:cNvPr>
          <p:cNvSpPr>
            <a:spLocks noGrp="1"/>
          </p:cNvSpPr>
          <p:nvPr>
            <p:ph type="title"/>
          </p:nvPr>
        </p:nvSpPr>
        <p:spPr>
          <a:xfrm>
            <a:off x="0" y="399696"/>
            <a:ext cx="3093154" cy="480131"/>
          </a:xfrm>
        </p:spPr>
        <p:txBody>
          <a:bodyPr/>
          <a:lstStyle/>
          <a:p>
            <a:r>
              <a:rPr lang="en-US">
                <a:latin typeface="Georgia"/>
                <a:cs typeface="Helvetica"/>
              </a:rPr>
              <a:t>Conclusion</a:t>
            </a:r>
          </a:p>
        </p:txBody>
      </p:sp>
      <p:sp>
        <p:nvSpPr>
          <p:cNvPr id="3" name="Content Placeholder 2">
            <a:extLst>
              <a:ext uri="{FF2B5EF4-FFF2-40B4-BE49-F238E27FC236}">
                <a16:creationId xmlns:a16="http://schemas.microsoft.com/office/drawing/2014/main" id="{D12AACB5-E283-96FD-2091-E61D5BEF5C31}"/>
              </a:ext>
            </a:extLst>
          </p:cNvPr>
          <p:cNvSpPr>
            <a:spLocks noGrp="1"/>
          </p:cNvSpPr>
          <p:nvPr>
            <p:ph idx="1"/>
          </p:nvPr>
        </p:nvSpPr>
        <p:spPr>
          <a:xfrm>
            <a:off x="629819" y="1621832"/>
            <a:ext cx="10928677" cy="1807884"/>
          </a:xfrm>
        </p:spPr>
        <p:txBody>
          <a:bodyPr/>
          <a:lstStyle/>
          <a:p>
            <a:pPr marL="342900" indent="-342900" algn="just">
              <a:buChar char="•"/>
            </a:pPr>
            <a:r>
              <a:rPr lang="en-US" sz="2200">
                <a:latin typeface="Aptos"/>
                <a:cs typeface="Helvetica"/>
              </a:rPr>
              <a:t>Proved that CAP is impossible to reliably provide atomic consistent data when there are partitions in the network</a:t>
            </a:r>
            <a:endParaRPr lang="en-US" sz="2200">
              <a:latin typeface="Aptos"/>
              <a:cs typeface="Helvetica" pitchFamily="2" charset="0"/>
            </a:endParaRPr>
          </a:p>
          <a:p>
            <a:pPr marL="342900" indent="-342900" algn="just">
              <a:buChar char="•"/>
            </a:pPr>
            <a:r>
              <a:rPr lang="en-US" sz="2200">
                <a:latin typeface="Aptos"/>
                <a:cs typeface="Helvetica"/>
              </a:rPr>
              <a:t>Possible solutions with any two properties of C, A and P</a:t>
            </a:r>
            <a:endParaRPr lang="en-US" sz="2200">
              <a:latin typeface="Aptos"/>
            </a:endParaRPr>
          </a:p>
          <a:p>
            <a:pPr marL="342900" indent="-342900" algn="just">
              <a:buChar char="•"/>
            </a:pPr>
            <a:endParaRPr lang="en-US" sz="2200">
              <a:latin typeface="Aptos"/>
              <a:cs typeface="Helvetica"/>
            </a:endParaRPr>
          </a:p>
        </p:txBody>
      </p:sp>
      <p:sp>
        <p:nvSpPr>
          <p:cNvPr id="4" name="Footer Placeholder 3">
            <a:extLst>
              <a:ext uri="{FF2B5EF4-FFF2-40B4-BE49-F238E27FC236}">
                <a16:creationId xmlns:a16="http://schemas.microsoft.com/office/drawing/2014/main" id="{AEB74230-5568-816E-64B3-FB7178D00F55}"/>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67815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A2375-D28B-29E9-2809-B9554484DC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EDBAB-12CA-2052-CB43-D09123605078}"/>
              </a:ext>
            </a:extLst>
          </p:cNvPr>
          <p:cNvSpPr>
            <a:spLocks noGrp="1"/>
          </p:cNvSpPr>
          <p:nvPr>
            <p:ph type="title"/>
          </p:nvPr>
        </p:nvSpPr>
        <p:spPr>
          <a:xfrm>
            <a:off x="0" y="399696"/>
            <a:ext cx="5005537" cy="480131"/>
          </a:xfrm>
        </p:spPr>
        <p:txBody>
          <a:bodyPr/>
          <a:lstStyle/>
          <a:p>
            <a:r>
              <a:rPr lang="en-US">
                <a:latin typeface="Georgia"/>
              </a:rPr>
              <a:t>Real World Example</a:t>
            </a:r>
          </a:p>
        </p:txBody>
      </p:sp>
      <p:sp>
        <p:nvSpPr>
          <p:cNvPr id="3" name="Content Placeholder 2">
            <a:extLst>
              <a:ext uri="{FF2B5EF4-FFF2-40B4-BE49-F238E27FC236}">
                <a16:creationId xmlns:a16="http://schemas.microsoft.com/office/drawing/2014/main" id="{982B8115-AF4A-E331-BF4F-E8293DA0CA8F}"/>
              </a:ext>
            </a:extLst>
          </p:cNvPr>
          <p:cNvSpPr>
            <a:spLocks noGrp="1"/>
          </p:cNvSpPr>
          <p:nvPr>
            <p:ph idx="1"/>
          </p:nvPr>
        </p:nvSpPr>
        <p:spPr>
          <a:xfrm>
            <a:off x="897406" y="1711190"/>
            <a:ext cx="10647196" cy="2300369"/>
          </a:xfrm>
        </p:spPr>
        <p:txBody>
          <a:bodyPr/>
          <a:lstStyle/>
          <a:p>
            <a:r>
              <a:rPr lang="en-US" sz="2200">
                <a:latin typeface="Aptos"/>
                <a:cs typeface="Helvetica"/>
              </a:rPr>
              <a:t>Imagine two ATMs (one in Davis and one in New York) sharing the same account. If the connection between them breaks, should both still work?”</a:t>
            </a:r>
          </a:p>
          <a:p>
            <a:r>
              <a:rPr lang="en-US" sz="2200">
                <a:latin typeface="Aptos"/>
                <a:cs typeface="Helvetica"/>
              </a:rPr>
              <a:t>•⁠  ⁠If yes → data may become inconsistent.</a:t>
            </a:r>
          </a:p>
          <a:p>
            <a:r>
              <a:rPr lang="en-US" sz="2200">
                <a:latin typeface="Aptos"/>
                <a:cs typeface="Helvetica"/>
              </a:rPr>
              <a:t>•⁠  ⁠If no → one ATM becomes unavailable.</a:t>
            </a:r>
          </a:p>
        </p:txBody>
      </p:sp>
      <p:sp>
        <p:nvSpPr>
          <p:cNvPr id="4" name="Footer Placeholder 3">
            <a:extLst>
              <a:ext uri="{FF2B5EF4-FFF2-40B4-BE49-F238E27FC236}">
                <a16:creationId xmlns:a16="http://schemas.microsoft.com/office/drawing/2014/main" id="{8F509822-D522-7A1B-1F6B-E731A716DCD4}"/>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222055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E5A3B-9F0D-FD7B-83B1-D718E2C1EB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9520EC-427D-380E-D36D-683C7BA4FBA9}"/>
              </a:ext>
            </a:extLst>
          </p:cNvPr>
          <p:cNvSpPr>
            <a:spLocks noGrp="1"/>
          </p:cNvSpPr>
          <p:nvPr>
            <p:ph type="title"/>
          </p:nvPr>
        </p:nvSpPr>
        <p:spPr>
          <a:xfrm>
            <a:off x="0" y="399696"/>
            <a:ext cx="3041858" cy="480131"/>
          </a:xfrm>
        </p:spPr>
        <p:txBody>
          <a:bodyPr/>
          <a:lstStyle/>
          <a:p>
            <a:r>
              <a:rPr lang="en-US">
                <a:latin typeface="Georgia"/>
              </a:rPr>
              <a:t>Motivation</a:t>
            </a:r>
          </a:p>
        </p:txBody>
      </p:sp>
      <p:sp>
        <p:nvSpPr>
          <p:cNvPr id="3" name="Content Placeholder 2">
            <a:extLst>
              <a:ext uri="{FF2B5EF4-FFF2-40B4-BE49-F238E27FC236}">
                <a16:creationId xmlns:a16="http://schemas.microsoft.com/office/drawing/2014/main" id="{8F8FC868-D273-4B5C-E90B-7FCAB3A8195B}"/>
              </a:ext>
            </a:extLst>
          </p:cNvPr>
          <p:cNvSpPr>
            <a:spLocks noGrp="1"/>
          </p:cNvSpPr>
          <p:nvPr>
            <p:ph idx="1"/>
          </p:nvPr>
        </p:nvSpPr>
        <p:spPr>
          <a:xfrm>
            <a:off x="991814" y="1711190"/>
            <a:ext cx="10701143" cy="1920773"/>
          </a:xfrm>
        </p:spPr>
        <p:txBody>
          <a:bodyPr/>
          <a:lstStyle/>
          <a:p>
            <a:pPr marL="342900" indent="-342900" algn="just">
              <a:buFont typeface="Arial" panose="020B0604020202020204" pitchFamily="34" charset="0"/>
              <a:buChar char="•"/>
            </a:pPr>
            <a:r>
              <a:rPr lang="en-US" sz="2200">
                <a:latin typeface="Aptos"/>
                <a:cs typeface="Helvetica"/>
              </a:rPr>
              <a:t>To formally prove Eric Brewer's 2000 conjecture that a conflict exists between 3 essential properties of distributed systems.</a:t>
            </a:r>
            <a:endParaRPr lang="en-US">
              <a:latin typeface="Aptos"/>
            </a:endParaRPr>
          </a:p>
          <a:p>
            <a:pPr algn="just"/>
            <a:endParaRPr lang="en-US" sz="2200">
              <a:latin typeface="Aptos"/>
              <a:cs typeface="Helvetica"/>
            </a:endParaRPr>
          </a:p>
        </p:txBody>
      </p:sp>
      <p:sp>
        <p:nvSpPr>
          <p:cNvPr id="4" name="Footer Placeholder 3">
            <a:extLst>
              <a:ext uri="{FF2B5EF4-FFF2-40B4-BE49-F238E27FC236}">
                <a16:creationId xmlns:a16="http://schemas.microsoft.com/office/drawing/2014/main" id="{D4A92A54-5496-E0C5-F801-661CE73192CF}"/>
              </a:ext>
            </a:extLst>
          </p:cNvPr>
          <p:cNvSpPr>
            <a:spLocks noGrp="1"/>
          </p:cNvSpPr>
          <p:nvPr>
            <p:ph type="ftr" sz="quarter" idx="12"/>
          </p:nvPr>
        </p:nvSpPr>
        <p:spPr/>
        <p:txBody>
          <a:bodyPr/>
          <a:lstStyle/>
          <a:p>
            <a:pPr>
              <a:defRPr/>
            </a:pPr>
            <a:endParaRPr lang="en-US"/>
          </a:p>
        </p:txBody>
      </p:sp>
      <p:sp>
        <p:nvSpPr>
          <p:cNvPr id="5" name="Content Placeholder 2">
            <a:extLst>
              <a:ext uri="{FF2B5EF4-FFF2-40B4-BE49-F238E27FC236}">
                <a16:creationId xmlns:a16="http://schemas.microsoft.com/office/drawing/2014/main" id="{68A40597-0655-235C-18E5-B720C6BC2B22}"/>
              </a:ext>
            </a:extLst>
          </p:cNvPr>
          <p:cNvSpPr txBox="1">
            <a:spLocks/>
          </p:cNvSpPr>
          <p:nvPr/>
        </p:nvSpPr>
        <p:spPr bwMode="auto">
          <a:xfrm>
            <a:off x="991813" y="3429000"/>
            <a:ext cx="10701143" cy="20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912813" rtl="0" eaLnBrk="1" fontAlgn="base" hangingPunct="1">
              <a:lnSpc>
                <a:spcPct val="120000"/>
              </a:lnSpc>
              <a:spcBef>
                <a:spcPts val="1000"/>
              </a:spcBef>
              <a:spcAft>
                <a:spcPts val="600"/>
              </a:spcAft>
              <a:buFont typeface="Arial" panose="020B0604020202020204" pitchFamily="34" charset="0"/>
              <a:defRPr sz="2400" kern="1200">
                <a:solidFill>
                  <a:schemeClr val="tx1"/>
                </a:solidFill>
                <a:latin typeface="Helvetica" pitchFamily="2" charset="0"/>
                <a:ea typeface="+mn-ea"/>
                <a:cs typeface="+mn-cs"/>
              </a:defRPr>
            </a:lvl1pPr>
            <a:lvl2pPr marL="684213" indent="-227013" algn="l" defTabSz="912813" rtl="0" eaLnBrk="1" fontAlgn="base" hangingPunct="1">
              <a:lnSpc>
                <a:spcPct val="120000"/>
              </a:lnSpc>
              <a:spcBef>
                <a:spcPts val="500"/>
              </a:spcBef>
              <a:spcAft>
                <a:spcPts val="600"/>
              </a:spcAft>
              <a:buFont typeface="Arial" panose="020B0604020202020204" pitchFamily="34" charset="0"/>
              <a:buChar char="•"/>
              <a:defRPr sz="2000" kern="1200">
                <a:solidFill>
                  <a:schemeClr val="tx1"/>
                </a:solidFill>
                <a:latin typeface="Helvetica" pitchFamily="2" charset="0"/>
                <a:ea typeface="+mn-ea"/>
                <a:cs typeface="+mn-cs"/>
              </a:defRPr>
            </a:lvl2pPr>
            <a:lvl3pPr marL="11414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3pPr>
            <a:lvl4pPr marL="15986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4pPr>
            <a:lvl5pPr marL="2055813" indent="-227013" algn="l" defTabSz="912813" rtl="0" eaLnBrk="1" fontAlgn="base" hangingPunct="1">
              <a:lnSpc>
                <a:spcPct val="120000"/>
              </a:lnSpc>
              <a:spcBef>
                <a:spcPts val="500"/>
              </a:spcBef>
              <a:spcAft>
                <a:spcPts val="600"/>
              </a:spcAft>
              <a:buFont typeface="Arial" panose="020B0604020202020204" pitchFamily="34" charset="0"/>
              <a:buChar char="•"/>
              <a:defRPr sz="1800" kern="1200">
                <a:solidFill>
                  <a:schemeClr val="tx1"/>
                </a:solidFill>
                <a:latin typeface="Helvetica"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sz="2200">
              <a:latin typeface="Aptos"/>
              <a:cs typeface="Helvetica"/>
            </a:endParaRPr>
          </a:p>
          <a:p>
            <a:pPr marL="342900" indent="-342900" algn="just">
              <a:buFont typeface="Arial" panose="020B0604020202020204" pitchFamily="34" charset="0"/>
              <a:buChar char="•"/>
            </a:pPr>
            <a:r>
              <a:rPr lang="en-US" sz="2200">
                <a:latin typeface="Aptos"/>
                <a:cs typeface="Helvetica"/>
              </a:rPr>
              <a:t>To explore practical solutions to this conflict, beyond the simple "pick two of three" trade-of</a:t>
            </a:r>
            <a:endParaRPr lang="en-US">
              <a:latin typeface="Aptos"/>
            </a:endParaRPr>
          </a:p>
        </p:txBody>
      </p:sp>
    </p:spTree>
    <p:extLst>
      <p:ext uri="{BB962C8B-B14F-4D97-AF65-F5344CB8AC3E}">
        <p14:creationId xmlns:p14="http://schemas.microsoft.com/office/powerpoint/2010/main" val="10614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39350-5555-CA8B-0FF0-AE2BC4294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45412-98B7-D5B6-0FD8-C60631A8F920}"/>
              </a:ext>
            </a:extLst>
          </p:cNvPr>
          <p:cNvSpPr>
            <a:spLocks noGrp="1"/>
          </p:cNvSpPr>
          <p:nvPr>
            <p:ph type="title"/>
          </p:nvPr>
        </p:nvSpPr>
        <p:spPr>
          <a:xfrm>
            <a:off x="0" y="399696"/>
            <a:ext cx="3918701" cy="480131"/>
          </a:xfrm>
        </p:spPr>
        <p:txBody>
          <a:bodyPr/>
          <a:lstStyle/>
          <a:p>
            <a:r>
              <a:rPr lang="en-US">
                <a:latin typeface="Georgia"/>
              </a:rPr>
              <a:t>CAP Conjecture</a:t>
            </a:r>
          </a:p>
        </p:txBody>
      </p:sp>
      <p:sp>
        <p:nvSpPr>
          <p:cNvPr id="4" name="Footer Placeholder 3">
            <a:extLst>
              <a:ext uri="{FF2B5EF4-FFF2-40B4-BE49-F238E27FC236}">
                <a16:creationId xmlns:a16="http://schemas.microsoft.com/office/drawing/2014/main" id="{90462F26-FD5C-FE56-D7DF-1A3953945362}"/>
              </a:ext>
            </a:extLst>
          </p:cNvPr>
          <p:cNvSpPr>
            <a:spLocks noGrp="1"/>
          </p:cNvSpPr>
          <p:nvPr>
            <p:ph type="ftr" sz="quarter" idx="12"/>
          </p:nvPr>
        </p:nvSpPr>
        <p:spPr/>
        <p:txBody>
          <a:bodyPr/>
          <a:lstStyle/>
          <a:p>
            <a:pPr>
              <a:defRPr/>
            </a:pPr>
            <a:endParaRPr lang="en-US"/>
          </a:p>
        </p:txBody>
      </p:sp>
      <p:pic>
        <p:nvPicPr>
          <p:cNvPr id="10" name="Content Placeholder 9" descr="A diagram of a diagram&#10;&#10;AI-generated content may be incorrect.">
            <a:extLst>
              <a:ext uri="{FF2B5EF4-FFF2-40B4-BE49-F238E27FC236}">
                <a16:creationId xmlns:a16="http://schemas.microsoft.com/office/drawing/2014/main" id="{4DF32B5B-1C5D-A7D7-0B09-5E12128A7652}"/>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08" r="47340"/>
          <a:stretch>
            <a:fillRect/>
          </a:stretch>
        </p:blipFill>
        <p:spPr>
          <a:xfrm>
            <a:off x="665512" y="1428750"/>
            <a:ext cx="3672407" cy="4000500"/>
          </a:xfrm>
        </p:spPr>
      </p:pic>
      <p:sp>
        <p:nvSpPr>
          <p:cNvPr id="11" name="TextBox 10">
            <a:extLst>
              <a:ext uri="{FF2B5EF4-FFF2-40B4-BE49-F238E27FC236}">
                <a16:creationId xmlns:a16="http://schemas.microsoft.com/office/drawing/2014/main" id="{8970DAD9-F5C6-FE13-1A35-2A4BF0F21BC5}"/>
              </a:ext>
            </a:extLst>
          </p:cNvPr>
          <p:cNvSpPr txBox="1"/>
          <p:nvPr/>
        </p:nvSpPr>
        <p:spPr>
          <a:xfrm>
            <a:off x="665512" y="5480829"/>
            <a:ext cx="6959600" cy="230832"/>
          </a:xfrm>
          <a:prstGeom prst="rect">
            <a:avLst/>
          </a:prstGeom>
          <a:noFill/>
        </p:spPr>
        <p:txBody>
          <a:bodyPr wrap="square" rtlCol="0">
            <a:spAutoFit/>
          </a:bodyPr>
          <a:lstStyle/>
          <a:p>
            <a:r>
              <a:rPr lang="en-US" sz="900">
                <a:hlinkClick r:id="rId3" tooltip="https://devopedia.org/cap-theorem"/>
              </a:rPr>
              <a:t>This Photo</a:t>
            </a:r>
            <a:r>
              <a:rPr lang="en-US" sz="900"/>
              <a:t> by Unknown Author is licensed under </a:t>
            </a:r>
            <a:r>
              <a:rPr lang="en-US" sz="900">
                <a:hlinkClick r:id="rId4" tooltip="https://creativecommons.org/licenses/by-sa/3.0/"/>
              </a:rPr>
              <a:t>CC BY-SA</a:t>
            </a:r>
            <a:endParaRPr lang="en-US" sz="900"/>
          </a:p>
        </p:txBody>
      </p:sp>
      <p:sp>
        <p:nvSpPr>
          <p:cNvPr id="12" name="TextBox 11">
            <a:extLst>
              <a:ext uri="{FF2B5EF4-FFF2-40B4-BE49-F238E27FC236}">
                <a16:creationId xmlns:a16="http://schemas.microsoft.com/office/drawing/2014/main" id="{4C93BAEA-1115-73E2-C4AA-06EF1A3E0DCE}"/>
              </a:ext>
            </a:extLst>
          </p:cNvPr>
          <p:cNvSpPr txBox="1"/>
          <p:nvPr/>
        </p:nvSpPr>
        <p:spPr>
          <a:xfrm>
            <a:off x="5594294" y="1425547"/>
            <a:ext cx="5746693" cy="2585323"/>
          </a:xfrm>
          <a:prstGeom prst="rect">
            <a:avLst/>
          </a:prstGeom>
          <a:noFill/>
        </p:spPr>
        <p:txBody>
          <a:bodyPr wrap="square" lIns="91440" tIns="45720" rIns="91440" bIns="45720" rtlCol="0" anchor="t">
            <a:spAutoFit/>
          </a:bodyPr>
          <a:lstStyle/>
          <a:p>
            <a:pPr marL="285750" indent="-285750" algn="just">
              <a:buFont typeface="Arial" panose="020B0604020202020204" pitchFamily="34" charset="0"/>
              <a:buChar char="•"/>
            </a:pPr>
            <a:r>
              <a:rPr lang="en-US" b="1">
                <a:latin typeface="Aptos"/>
              </a:rPr>
              <a:t>Consistency :</a:t>
            </a:r>
            <a:r>
              <a:rPr lang="en-US">
                <a:latin typeface="Aptos"/>
              </a:rPr>
              <a:t> Every read reflects latest write</a:t>
            </a:r>
            <a:endParaRPr lang="en-US"/>
          </a:p>
          <a:p>
            <a:pPr algn="just"/>
            <a:endParaRPr lang="en-US">
              <a:latin typeface="Aptos"/>
            </a:endParaRPr>
          </a:p>
          <a:p>
            <a:pPr algn="just"/>
            <a:endParaRPr lang="en-US">
              <a:latin typeface="Aptos"/>
            </a:endParaRPr>
          </a:p>
          <a:p>
            <a:pPr marL="285750" indent="-285750" algn="just">
              <a:buFont typeface="Arial" panose="020B0604020202020204" pitchFamily="34" charset="0"/>
              <a:buChar char="•"/>
            </a:pPr>
            <a:r>
              <a:rPr lang="en-US" b="1">
                <a:latin typeface="Aptos"/>
              </a:rPr>
              <a:t>Availability:</a:t>
            </a:r>
            <a:r>
              <a:rPr lang="en-US">
                <a:latin typeface="Aptos"/>
              </a:rPr>
              <a:t> Request to a non-failing node always returns a response</a:t>
            </a:r>
          </a:p>
          <a:p>
            <a:pPr algn="just"/>
            <a:endParaRPr lang="en-US">
              <a:latin typeface="Aptos"/>
            </a:endParaRPr>
          </a:p>
          <a:p>
            <a:pPr algn="just"/>
            <a:endParaRPr lang="en-US">
              <a:latin typeface="Aptos"/>
            </a:endParaRPr>
          </a:p>
          <a:p>
            <a:pPr marL="285750" indent="-285750" algn="just">
              <a:buFont typeface="Arial" panose="020B0604020202020204" pitchFamily="34" charset="0"/>
              <a:buChar char="•"/>
            </a:pPr>
            <a:r>
              <a:rPr lang="en-US" b="1">
                <a:latin typeface="Aptos"/>
              </a:rPr>
              <a:t>Partition-Tolerance:</a:t>
            </a:r>
            <a:r>
              <a:rPr lang="en-US">
                <a:latin typeface="Aptos"/>
              </a:rPr>
              <a:t> System survives network failures</a:t>
            </a:r>
          </a:p>
        </p:txBody>
      </p:sp>
    </p:spTree>
    <p:extLst>
      <p:ext uri="{BB962C8B-B14F-4D97-AF65-F5344CB8AC3E}">
        <p14:creationId xmlns:p14="http://schemas.microsoft.com/office/powerpoint/2010/main" val="33608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2AA612-CBC3-343D-063A-441E82942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5E692A-461D-E256-F4DF-31D790B697FE}"/>
              </a:ext>
            </a:extLst>
          </p:cNvPr>
          <p:cNvSpPr>
            <a:spLocks noGrp="1"/>
          </p:cNvSpPr>
          <p:nvPr>
            <p:ph type="title"/>
          </p:nvPr>
        </p:nvSpPr>
        <p:spPr>
          <a:xfrm>
            <a:off x="0" y="399696"/>
            <a:ext cx="4423647" cy="480131"/>
          </a:xfrm>
        </p:spPr>
        <p:txBody>
          <a:bodyPr/>
          <a:lstStyle/>
          <a:p>
            <a:r>
              <a:rPr lang="en-US">
                <a:latin typeface="Georgia"/>
              </a:rPr>
              <a:t>Types of Networks</a:t>
            </a:r>
          </a:p>
        </p:txBody>
      </p:sp>
      <p:sp>
        <p:nvSpPr>
          <p:cNvPr id="3" name="Content Placeholder 2">
            <a:extLst>
              <a:ext uri="{FF2B5EF4-FFF2-40B4-BE49-F238E27FC236}">
                <a16:creationId xmlns:a16="http://schemas.microsoft.com/office/drawing/2014/main" id="{7888D39A-24B2-406D-A8BD-63381FFFED36}"/>
              </a:ext>
            </a:extLst>
          </p:cNvPr>
          <p:cNvSpPr>
            <a:spLocks noGrp="1"/>
          </p:cNvSpPr>
          <p:nvPr>
            <p:ph idx="1"/>
          </p:nvPr>
        </p:nvSpPr>
        <p:spPr>
          <a:xfrm>
            <a:off x="838065" y="1163862"/>
            <a:ext cx="10519000" cy="4528070"/>
          </a:xfrm>
        </p:spPr>
        <p:txBody>
          <a:bodyPr/>
          <a:lstStyle/>
          <a:p>
            <a:pPr marL="342900" indent="-342900" algn="just">
              <a:buFont typeface="Arial,Sans-Serif" panose="020B0604020202020204" pitchFamily="34" charset="0"/>
              <a:buChar char="•"/>
            </a:pPr>
            <a:r>
              <a:rPr lang="en-US" sz="2200" b="1">
                <a:latin typeface="Aptos"/>
                <a:cs typeface="Helvetica"/>
              </a:rPr>
              <a:t>Asynchronous:</a:t>
            </a:r>
            <a:r>
              <a:rPr lang="en-US" sz="2200">
                <a:latin typeface="Aptos"/>
                <a:cs typeface="Helvetica"/>
              </a:rPr>
              <a:t> </a:t>
            </a:r>
            <a:r>
              <a:rPr lang="en-US" sz="2000">
                <a:latin typeface="Aptos"/>
                <a:cs typeface="Helvetica"/>
              </a:rPr>
              <a:t>Messages may eventually be delivered, but there is no upper bound or guarantee if the message will be delivered and how long delivery will take. No clocks present. Nodes makes decision based on the order of message received.</a:t>
            </a:r>
          </a:p>
          <a:p>
            <a:pPr marL="342900" indent="-342900" algn="just">
              <a:buFont typeface="Arial,Sans-Serif" panose="020B0604020202020204" pitchFamily="34" charset="0"/>
              <a:buChar char="•"/>
            </a:pPr>
            <a:endParaRPr lang="en-US" sz="2200">
              <a:latin typeface="Aptos"/>
              <a:cs typeface="Helvetica"/>
            </a:endParaRPr>
          </a:p>
          <a:p>
            <a:pPr marL="342900" indent="-342900" algn="just">
              <a:buFont typeface="Arial" panose="020B0604020202020204" pitchFamily="34" charset="0"/>
              <a:buChar char="•"/>
            </a:pPr>
            <a:r>
              <a:rPr lang="en-US" sz="2200" b="1">
                <a:latin typeface="Aptos"/>
                <a:cs typeface="Helvetica"/>
              </a:rPr>
              <a:t>Synchronous:</a:t>
            </a:r>
            <a:r>
              <a:rPr lang="en-US" sz="2200">
                <a:latin typeface="Aptos"/>
                <a:cs typeface="Helvetica"/>
              </a:rPr>
              <a:t> </a:t>
            </a:r>
            <a:r>
              <a:rPr lang="en-US" sz="2000">
                <a:latin typeface="Aptos"/>
                <a:cs typeface="Helvetica"/>
              </a:rPr>
              <a:t>Known fixed upper bound on the time it takes for a message to be delivered.</a:t>
            </a:r>
          </a:p>
          <a:p>
            <a:pPr marL="342900" indent="-342900" algn="just">
              <a:buFont typeface="Arial" panose="020B0604020202020204" pitchFamily="34" charset="0"/>
              <a:buChar char="•"/>
            </a:pPr>
            <a:endParaRPr lang="en-US" sz="2200">
              <a:latin typeface="Aptos"/>
              <a:cs typeface="Helvetica"/>
            </a:endParaRPr>
          </a:p>
          <a:p>
            <a:pPr marL="342900" indent="-342900" algn="just">
              <a:buFont typeface="Arial" panose="020B0604020202020204" pitchFamily="34" charset="0"/>
              <a:buChar char="•"/>
            </a:pPr>
            <a:r>
              <a:rPr lang="en-US" sz="2200" b="1">
                <a:latin typeface="Aptos"/>
                <a:cs typeface="Helvetica"/>
              </a:rPr>
              <a:t>Partially Synchronous:</a:t>
            </a:r>
            <a:r>
              <a:rPr lang="en-US" sz="2200">
                <a:latin typeface="Aptos"/>
                <a:cs typeface="Helvetica"/>
              </a:rPr>
              <a:t> </a:t>
            </a:r>
            <a:r>
              <a:rPr lang="en-US" sz="2000">
                <a:latin typeface="Aptos"/>
                <a:cs typeface="Helvetica"/>
              </a:rPr>
              <a:t>Network may be asynchronous for some unknown period, but will eventually stabilize, after which a bound on message delivery time holds.</a:t>
            </a:r>
          </a:p>
        </p:txBody>
      </p:sp>
      <p:sp>
        <p:nvSpPr>
          <p:cNvPr id="4" name="Footer Placeholder 3">
            <a:extLst>
              <a:ext uri="{FF2B5EF4-FFF2-40B4-BE49-F238E27FC236}">
                <a16:creationId xmlns:a16="http://schemas.microsoft.com/office/drawing/2014/main" id="{DB9AFB08-6275-7CEF-AAE3-20F4C5FA12C8}"/>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30200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D84808-A8EE-9DCA-B17A-02EB6994B0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71B7A-9D68-2072-F650-2EBFE61059F7}"/>
              </a:ext>
            </a:extLst>
          </p:cNvPr>
          <p:cNvSpPr>
            <a:spLocks noGrp="1"/>
          </p:cNvSpPr>
          <p:nvPr>
            <p:ph type="title"/>
          </p:nvPr>
        </p:nvSpPr>
        <p:spPr>
          <a:xfrm>
            <a:off x="0" y="399696"/>
            <a:ext cx="9585316" cy="480131"/>
          </a:xfrm>
        </p:spPr>
        <p:txBody>
          <a:bodyPr/>
          <a:lstStyle/>
          <a:p>
            <a:r>
              <a:rPr lang="en-US">
                <a:latin typeface="Georgia"/>
                <a:cs typeface="Helvetica"/>
              </a:rPr>
              <a:t>Impossibility Result - Asynchronous Networks</a:t>
            </a:r>
          </a:p>
        </p:txBody>
      </p:sp>
      <p:sp>
        <p:nvSpPr>
          <p:cNvPr id="3" name="Content Placeholder 2">
            <a:extLst>
              <a:ext uri="{FF2B5EF4-FFF2-40B4-BE49-F238E27FC236}">
                <a16:creationId xmlns:a16="http://schemas.microsoft.com/office/drawing/2014/main" id="{1CA72716-5172-40C7-AFAC-BB6183F33103}"/>
              </a:ext>
            </a:extLst>
          </p:cNvPr>
          <p:cNvSpPr>
            <a:spLocks noGrp="1"/>
          </p:cNvSpPr>
          <p:nvPr>
            <p:ph idx="1"/>
          </p:nvPr>
        </p:nvSpPr>
        <p:spPr>
          <a:xfrm>
            <a:off x="892012" y="1443094"/>
            <a:ext cx="10687656" cy="3249950"/>
          </a:xfrm>
        </p:spPr>
        <p:txBody>
          <a:bodyPr/>
          <a:lstStyle/>
          <a:p>
            <a:pPr algn="just">
              <a:buFont typeface="Arial" panose="020B0604020202020204" pitchFamily="34" charset="0"/>
              <a:buChar char="•"/>
            </a:pPr>
            <a:r>
              <a:rPr lang="en-US" sz="2200">
                <a:latin typeface="Aptos"/>
                <a:cs typeface="Helvetica"/>
              </a:rPr>
              <a:t> </a:t>
            </a:r>
            <a:r>
              <a:rPr lang="en-US" sz="2200" b="1">
                <a:latin typeface="Aptos"/>
                <a:cs typeface="Helvetica"/>
              </a:rPr>
              <a:t>Theorem 1</a:t>
            </a:r>
            <a:r>
              <a:rPr lang="en-US" sz="2200">
                <a:latin typeface="Aptos"/>
                <a:cs typeface="Helvetica"/>
              </a:rPr>
              <a:t> - It is impossible in the asynchronous network model to implement a read/write data object that guarantees the following properties:</a:t>
            </a:r>
          </a:p>
          <a:p>
            <a:pPr marL="683895" lvl="1" indent="-226695" algn="just">
              <a:buFont typeface="Courier New" panose="020B0604020202020204" pitchFamily="34" charset="0"/>
              <a:buChar char="o"/>
            </a:pPr>
            <a:r>
              <a:rPr lang="en-US" sz="2200">
                <a:latin typeface="Aptos"/>
                <a:cs typeface="Helvetica"/>
              </a:rPr>
              <a:t> Availability</a:t>
            </a:r>
          </a:p>
          <a:p>
            <a:pPr marL="683895" lvl="1" indent="-226695" algn="just">
              <a:buFont typeface="Courier New" panose="020B0604020202020204" pitchFamily="34" charset="0"/>
              <a:buChar char="o"/>
            </a:pPr>
            <a:r>
              <a:rPr lang="en-US" sz="2200">
                <a:latin typeface="Aptos"/>
                <a:cs typeface="Helvetica"/>
              </a:rPr>
              <a:t> Atomic Consistency</a:t>
            </a:r>
          </a:p>
          <a:p>
            <a:pPr marL="683895" lvl="1" indent="-226695" algn="just">
              <a:buNone/>
            </a:pPr>
            <a:r>
              <a:rPr lang="en-US" sz="2200">
                <a:latin typeface="Aptos"/>
                <a:cs typeface="Helvetica"/>
              </a:rPr>
              <a:t>in all fair executions (including those in which messages are lost).</a:t>
            </a:r>
          </a:p>
          <a:p>
            <a:pPr marL="683895" lvl="1" indent="-226695" algn="just">
              <a:buNone/>
            </a:pPr>
            <a:r>
              <a:rPr lang="en-US" sz="2200">
                <a:latin typeface="Aptos"/>
                <a:cs typeface="Helvetica"/>
              </a:rPr>
              <a:t>  </a:t>
            </a:r>
          </a:p>
          <a:p>
            <a:pPr indent="-457200" algn="just">
              <a:buFont typeface="Arial" panose="020B0604020202020204" pitchFamily="34" charset="0"/>
              <a:buChar char="•"/>
            </a:pPr>
            <a:endParaRPr lang="en-US" sz="2200">
              <a:latin typeface="Aptos"/>
              <a:cs typeface="Helvetica"/>
            </a:endParaRPr>
          </a:p>
        </p:txBody>
      </p:sp>
      <p:sp>
        <p:nvSpPr>
          <p:cNvPr id="4" name="Footer Placeholder 3">
            <a:extLst>
              <a:ext uri="{FF2B5EF4-FFF2-40B4-BE49-F238E27FC236}">
                <a16:creationId xmlns:a16="http://schemas.microsoft.com/office/drawing/2014/main" id="{6FFEC5DE-BB6A-76BA-5CC4-3DAC326680BF}"/>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79282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DAEFB-CC65-5136-2876-82804CD64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4C46C-683B-3E65-AD16-F91FBBC04B39}"/>
              </a:ext>
            </a:extLst>
          </p:cNvPr>
          <p:cNvSpPr>
            <a:spLocks noGrp="1"/>
          </p:cNvSpPr>
          <p:nvPr>
            <p:ph type="title"/>
          </p:nvPr>
        </p:nvSpPr>
        <p:spPr>
          <a:xfrm>
            <a:off x="0" y="399696"/>
            <a:ext cx="6885859" cy="480131"/>
          </a:xfrm>
        </p:spPr>
        <p:txBody>
          <a:bodyPr/>
          <a:lstStyle/>
          <a:p>
            <a:r>
              <a:rPr lang="en-US">
                <a:latin typeface="Helvetica"/>
                <a:cs typeface="Helvetica"/>
              </a:rPr>
              <a:t>Impossibility Result – Continued...</a:t>
            </a:r>
          </a:p>
        </p:txBody>
      </p:sp>
      <p:sp>
        <p:nvSpPr>
          <p:cNvPr id="4" name="Footer Placeholder 3">
            <a:extLst>
              <a:ext uri="{FF2B5EF4-FFF2-40B4-BE49-F238E27FC236}">
                <a16:creationId xmlns:a16="http://schemas.microsoft.com/office/drawing/2014/main" id="{EC17D8F8-E690-CE52-265A-4EEA7435121A}"/>
              </a:ext>
            </a:extLst>
          </p:cNvPr>
          <p:cNvSpPr>
            <a:spLocks noGrp="1"/>
          </p:cNvSpPr>
          <p:nvPr>
            <p:ph type="ftr" sz="quarter" idx="12"/>
          </p:nvPr>
        </p:nvSpPr>
        <p:spPr/>
        <p:txBody>
          <a:bodyPr/>
          <a:lstStyle/>
          <a:p>
            <a:pPr>
              <a:defRPr/>
            </a:pPr>
            <a:endParaRPr lang="en-US"/>
          </a:p>
        </p:txBody>
      </p:sp>
      <p:sp>
        <p:nvSpPr>
          <p:cNvPr id="5" name="Oval 4">
            <a:extLst>
              <a:ext uri="{FF2B5EF4-FFF2-40B4-BE49-F238E27FC236}">
                <a16:creationId xmlns:a16="http://schemas.microsoft.com/office/drawing/2014/main" id="{93718088-1A12-DBA0-D7AC-98E3BBBDEFF9}"/>
              </a:ext>
            </a:extLst>
          </p:cNvPr>
          <p:cNvSpPr/>
          <p:nvPr/>
        </p:nvSpPr>
        <p:spPr>
          <a:xfrm>
            <a:off x="3761731" y="2112327"/>
            <a:ext cx="1336842" cy="1310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Calibri"/>
                <a:cs typeface="Calibri"/>
              </a:rPr>
              <a:t>G1</a:t>
            </a:r>
            <a:endParaRPr lang="en-US"/>
          </a:p>
        </p:txBody>
      </p:sp>
      <p:sp>
        <p:nvSpPr>
          <p:cNvPr id="8" name="Oval 7">
            <a:extLst>
              <a:ext uri="{FF2B5EF4-FFF2-40B4-BE49-F238E27FC236}">
                <a16:creationId xmlns:a16="http://schemas.microsoft.com/office/drawing/2014/main" id="{1C5BE2F4-6280-1F50-B6EA-DBB314619664}"/>
              </a:ext>
            </a:extLst>
          </p:cNvPr>
          <p:cNvSpPr/>
          <p:nvPr/>
        </p:nvSpPr>
        <p:spPr>
          <a:xfrm>
            <a:off x="6654634" y="2112326"/>
            <a:ext cx="1336842" cy="131010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Calibri"/>
                <a:cs typeface="Calibri"/>
              </a:rPr>
              <a:t>G2</a:t>
            </a:r>
            <a:endParaRPr lang="en-US"/>
          </a:p>
        </p:txBody>
      </p:sp>
      <p:sp>
        <p:nvSpPr>
          <p:cNvPr id="9" name="Arrow: Left-Right 8">
            <a:extLst>
              <a:ext uri="{FF2B5EF4-FFF2-40B4-BE49-F238E27FC236}">
                <a16:creationId xmlns:a16="http://schemas.microsoft.com/office/drawing/2014/main" id="{456A7B07-A157-2EAF-48A7-6144D62D0A0D}"/>
              </a:ext>
            </a:extLst>
          </p:cNvPr>
          <p:cNvSpPr/>
          <p:nvPr/>
        </p:nvSpPr>
        <p:spPr>
          <a:xfrm>
            <a:off x="5111470" y="2524147"/>
            <a:ext cx="1519602" cy="48463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ication Sign 9">
            <a:extLst>
              <a:ext uri="{FF2B5EF4-FFF2-40B4-BE49-F238E27FC236}">
                <a16:creationId xmlns:a16="http://schemas.microsoft.com/office/drawing/2014/main" id="{99A0BE57-36C6-FA85-BEAD-EFB17BED9BAC}"/>
              </a:ext>
            </a:extLst>
          </p:cNvPr>
          <p:cNvSpPr/>
          <p:nvPr/>
        </p:nvSpPr>
        <p:spPr>
          <a:xfrm>
            <a:off x="5511219" y="2419092"/>
            <a:ext cx="698612" cy="712099"/>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32D2378-3FB2-1B98-581D-E0ABD7D67BF3}"/>
              </a:ext>
            </a:extLst>
          </p:cNvPr>
          <p:cNvSpPr/>
          <p:nvPr/>
        </p:nvSpPr>
        <p:spPr>
          <a:xfrm>
            <a:off x="1179259" y="3928186"/>
            <a:ext cx="1136315" cy="7887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ea typeface="+mn-lt"/>
                <a:cs typeface="+mn-lt"/>
              </a:rPr>
              <a:t>α1</a:t>
            </a:r>
            <a:endParaRPr lang="en-US"/>
          </a:p>
        </p:txBody>
      </p:sp>
      <p:sp>
        <p:nvSpPr>
          <p:cNvPr id="12" name="Rectangle: Rounded Corners 11">
            <a:extLst>
              <a:ext uri="{FF2B5EF4-FFF2-40B4-BE49-F238E27FC236}">
                <a16:creationId xmlns:a16="http://schemas.microsoft.com/office/drawing/2014/main" id="{1A27D1CF-32D0-8181-C517-70B8434A3BDD}"/>
              </a:ext>
            </a:extLst>
          </p:cNvPr>
          <p:cNvSpPr/>
          <p:nvPr/>
        </p:nvSpPr>
        <p:spPr>
          <a:xfrm>
            <a:off x="9352214" y="3928185"/>
            <a:ext cx="1136315" cy="7887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α2</a:t>
            </a:r>
          </a:p>
        </p:txBody>
      </p:sp>
      <p:cxnSp>
        <p:nvCxnSpPr>
          <p:cNvPr id="13" name="Straight Arrow Connector 12">
            <a:extLst>
              <a:ext uri="{FF2B5EF4-FFF2-40B4-BE49-F238E27FC236}">
                <a16:creationId xmlns:a16="http://schemas.microsoft.com/office/drawing/2014/main" id="{65426C5C-5822-E10A-D1F5-30442E2827F5}"/>
              </a:ext>
            </a:extLst>
          </p:cNvPr>
          <p:cNvCxnSpPr/>
          <p:nvPr/>
        </p:nvCxnSpPr>
        <p:spPr>
          <a:xfrm flipV="1">
            <a:off x="2208864" y="2918929"/>
            <a:ext cx="1579250" cy="10117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A8BD197-4DEF-DCF8-A4EF-397D88C75FE1}"/>
              </a:ext>
            </a:extLst>
          </p:cNvPr>
          <p:cNvSpPr txBox="1"/>
          <p:nvPr/>
        </p:nvSpPr>
        <p:spPr>
          <a:xfrm rot="19620000">
            <a:off x="2433052" y="3261894"/>
            <a:ext cx="435360" cy="338554"/>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a:latin typeface="Calibri"/>
                <a:ea typeface="Calibri"/>
                <a:cs typeface="Calibri"/>
              </a:rPr>
              <a:t>V1</a:t>
            </a:r>
            <a:endParaRPr lang="en-US" sz="1600">
              <a:ea typeface="Calibri"/>
              <a:cs typeface="Calibri"/>
            </a:endParaRPr>
          </a:p>
        </p:txBody>
      </p:sp>
      <p:sp>
        <p:nvSpPr>
          <p:cNvPr id="16" name="TextBox 15">
            <a:extLst>
              <a:ext uri="{FF2B5EF4-FFF2-40B4-BE49-F238E27FC236}">
                <a16:creationId xmlns:a16="http://schemas.microsoft.com/office/drawing/2014/main" id="{64AE679E-377F-8B82-699F-D55836F51405}"/>
              </a:ext>
            </a:extLst>
          </p:cNvPr>
          <p:cNvSpPr txBox="1"/>
          <p:nvPr/>
        </p:nvSpPr>
        <p:spPr>
          <a:xfrm>
            <a:off x="3128210" y="4424947"/>
            <a:ext cx="1096210" cy="3208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7" name="TextBox 16">
            <a:extLst>
              <a:ext uri="{FF2B5EF4-FFF2-40B4-BE49-F238E27FC236}">
                <a16:creationId xmlns:a16="http://schemas.microsoft.com/office/drawing/2014/main" id="{7FAFDDDE-34AB-8C48-BF9A-AFD77DDE014D}"/>
              </a:ext>
            </a:extLst>
          </p:cNvPr>
          <p:cNvSpPr txBox="1"/>
          <p:nvPr/>
        </p:nvSpPr>
        <p:spPr>
          <a:xfrm rot="-1860000">
            <a:off x="2583654" y="3503354"/>
            <a:ext cx="687232" cy="3828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write</a:t>
            </a:r>
            <a:endParaRPr lang="en-US"/>
          </a:p>
        </p:txBody>
      </p:sp>
      <p:cxnSp>
        <p:nvCxnSpPr>
          <p:cNvPr id="15" name="Straight Arrow Connector 14">
            <a:extLst>
              <a:ext uri="{FF2B5EF4-FFF2-40B4-BE49-F238E27FC236}">
                <a16:creationId xmlns:a16="http://schemas.microsoft.com/office/drawing/2014/main" id="{D51C8624-38CF-2937-871F-0FF5F3F278D9}"/>
              </a:ext>
            </a:extLst>
          </p:cNvPr>
          <p:cNvCxnSpPr/>
          <p:nvPr/>
        </p:nvCxnSpPr>
        <p:spPr>
          <a:xfrm flipH="1" flipV="1">
            <a:off x="7832949" y="3161336"/>
            <a:ext cx="1632010" cy="7766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F68A78B-647D-B8C2-9625-C0B772EA92DF}"/>
              </a:ext>
            </a:extLst>
          </p:cNvPr>
          <p:cNvSpPr txBox="1"/>
          <p:nvPr/>
        </p:nvSpPr>
        <p:spPr>
          <a:xfrm rot="1560000">
            <a:off x="8154027" y="3506903"/>
            <a:ext cx="6460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read</a:t>
            </a:r>
            <a:endParaRPr lang="en-US"/>
          </a:p>
        </p:txBody>
      </p:sp>
      <p:cxnSp>
        <p:nvCxnSpPr>
          <p:cNvPr id="22" name="Straight Arrow Connector 21">
            <a:extLst>
              <a:ext uri="{FF2B5EF4-FFF2-40B4-BE49-F238E27FC236}">
                <a16:creationId xmlns:a16="http://schemas.microsoft.com/office/drawing/2014/main" id="{335FCF65-97F7-8A1F-35AA-893C343669F2}"/>
              </a:ext>
            </a:extLst>
          </p:cNvPr>
          <p:cNvCxnSpPr>
            <a:cxnSpLocks/>
          </p:cNvCxnSpPr>
          <p:nvPr/>
        </p:nvCxnSpPr>
        <p:spPr>
          <a:xfrm>
            <a:off x="7873525" y="3027651"/>
            <a:ext cx="1914998" cy="882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72B7520-7564-9787-75B2-1D7664964383}"/>
              </a:ext>
            </a:extLst>
          </p:cNvPr>
          <p:cNvSpPr txBox="1"/>
          <p:nvPr/>
        </p:nvSpPr>
        <p:spPr>
          <a:xfrm rot="1560000">
            <a:off x="8605359" y="3099225"/>
            <a:ext cx="4841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v0</a:t>
            </a:r>
            <a:endParaRPr lang="en-US"/>
          </a:p>
        </p:txBody>
      </p:sp>
      <p:sp>
        <p:nvSpPr>
          <p:cNvPr id="24" name="TextBox 23">
            <a:extLst>
              <a:ext uri="{FF2B5EF4-FFF2-40B4-BE49-F238E27FC236}">
                <a16:creationId xmlns:a16="http://schemas.microsoft.com/office/drawing/2014/main" id="{CFD7E6C3-29DD-FF38-EA80-7C5DEE301C6B}"/>
              </a:ext>
            </a:extLst>
          </p:cNvPr>
          <p:cNvSpPr txBox="1"/>
          <p:nvPr/>
        </p:nvSpPr>
        <p:spPr>
          <a:xfrm>
            <a:off x="4003547" y="2892902"/>
            <a:ext cx="430225" cy="3828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v0</a:t>
            </a:r>
            <a:endParaRPr lang="en-US"/>
          </a:p>
        </p:txBody>
      </p:sp>
      <p:sp>
        <p:nvSpPr>
          <p:cNvPr id="25" name="TextBox 24">
            <a:extLst>
              <a:ext uri="{FF2B5EF4-FFF2-40B4-BE49-F238E27FC236}">
                <a16:creationId xmlns:a16="http://schemas.microsoft.com/office/drawing/2014/main" id="{78E0A2DC-CAE0-290A-7D59-78D82CD63B11}"/>
              </a:ext>
            </a:extLst>
          </p:cNvPr>
          <p:cNvSpPr txBox="1"/>
          <p:nvPr/>
        </p:nvSpPr>
        <p:spPr>
          <a:xfrm>
            <a:off x="7113419" y="2908047"/>
            <a:ext cx="41501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v0</a:t>
            </a:r>
            <a:endParaRPr lang="en-US"/>
          </a:p>
        </p:txBody>
      </p:sp>
      <p:sp>
        <p:nvSpPr>
          <p:cNvPr id="26" name="TextBox 25">
            <a:extLst>
              <a:ext uri="{FF2B5EF4-FFF2-40B4-BE49-F238E27FC236}">
                <a16:creationId xmlns:a16="http://schemas.microsoft.com/office/drawing/2014/main" id="{C074A0FB-6420-123D-8F1E-28E9162017D2}"/>
              </a:ext>
            </a:extLst>
          </p:cNvPr>
          <p:cNvSpPr txBox="1"/>
          <p:nvPr/>
        </p:nvSpPr>
        <p:spPr>
          <a:xfrm>
            <a:off x="4434411" y="2900357"/>
            <a:ext cx="443712" cy="3760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ea typeface="Calibri"/>
                <a:cs typeface="Calibri"/>
              </a:rPr>
              <a:t>v1</a:t>
            </a:r>
            <a:endParaRPr lang="en-US"/>
          </a:p>
        </p:txBody>
      </p:sp>
      <p:sp>
        <p:nvSpPr>
          <p:cNvPr id="28" name="Multiplication Sign 27">
            <a:extLst>
              <a:ext uri="{FF2B5EF4-FFF2-40B4-BE49-F238E27FC236}">
                <a16:creationId xmlns:a16="http://schemas.microsoft.com/office/drawing/2014/main" id="{3126DACB-CEBE-4CDB-703E-2BBC30AA8B3C}"/>
              </a:ext>
            </a:extLst>
          </p:cNvPr>
          <p:cNvSpPr/>
          <p:nvPr/>
        </p:nvSpPr>
        <p:spPr>
          <a:xfrm>
            <a:off x="4124942" y="3025205"/>
            <a:ext cx="181707" cy="152400"/>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48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2"/>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2" grpId="0" animBg="1"/>
      <p:bldP spid="14" grpId="0" animBg="1"/>
      <p:bldP spid="17" grpId="0"/>
      <p:bldP spid="21" grpId="0"/>
      <p:bldP spid="23" grpId="0"/>
      <p:bldP spid="24" grpId="0"/>
      <p:bldP spid="25" grpId="0"/>
      <p:bldP spid="26" grpId="0"/>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C8761-36CF-8D8F-AC31-86BEC885EA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08BC5-97C1-600B-628A-A8D17B7091CB}"/>
              </a:ext>
            </a:extLst>
          </p:cNvPr>
          <p:cNvSpPr>
            <a:spLocks noGrp="1"/>
          </p:cNvSpPr>
          <p:nvPr>
            <p:ph type="title"/>
          </p:nvPr>
        </p:nvSpPr>
        <p:spPr>
          <a:xfrm>
            <a:off x="0" y="399696"/>
            <a:ext cx="3323987" cy="480131"/>
          </a:xfrm>
        </p:spPr>
        <p:txBody>
          <a:bodyPr/>
          <a:lstStyle/>
          <a:p>
            <a:r>
              <a:rPr lang="en-US">
                <a:latin typeface="Georgia"/>
                <a:cs typeface="Helvetica"/>
              </a:rPr>
              <a:t>Corollary 1.1</a:t>
            </a:r>
          </a:p>
        </p:txBody>
      </p:sp>
      <p:sp>
        <p:nvSpPr>
          <p:cNvPr id="3" name="Content Placeholder 2">
            <a:extLst>
              <a:ext uri="{FF2B5EF4-FFF2-40B4-BE49-F238E27FC236}">
                <a16:creationId xmlns:a16="http://schemas.microsoft.com/office/drawing/2014/main" id="{52A53270-1262-039D-7FFD-7D68F636E015}"/>
              </a:ext>
            </a:extLst>
          </p:cNvPr>
          <p:cNvSpPr>
            <a:spLocks noGrp="1"/>
          </p:cNvSpPr>
          <p:nvPr>
            <p:ph idx="1"/>
          </p:nvPr>
        </p:nvSpPr>
        <p:spPr>
          <a:xfrm>
            <a:off x="688696" y="2109310"/>
            <a:ext cx="10813968" cy="2258530"/>
          </a:xfrm>
        </p:spPr>
        <p:txBody>
          <a:bodyPr/>
          <a:lstStyle/>
          <a:p>
            <a:pPr algn="just"/>
            <a:r>
              <a:rPr lang="en-US" sz="2200">
                <a:latin typeface="Aptos"/>
                <a:cs typeface="Helvetica"/>
              </a:rPr>
              <a:t>It is impossible in the asynchronous network model to implement a read/write data object that guarantees the following properties:</a:t>
            </a:r>
            <a:endParaRPr lang="en-US" sz="2200">
              <a:latin typeface="Aptos"/>
              <a:cs typeface="Helvetica" pitchFamily="2" charset="0"/>
            </a:endParaRPr>
          </a:p>
          <a:p>
            <a:pPr marL="1026795" lvl="1" indent="-342900" algn="just"/>
            <a:r>
              <a:rPr lang="en-US" sz="2200">
                <a:latin typeface="Aptos"/>
                <a:cs typeface="Helvetica"/>
              </a:rPr>
              <a:t>Availability, in all fair executions,</a:t>
            </a:r>
          </a:p>
          <a:p>
            <a:pPr marL="1026795" lvl="1" indent="-342900" algn="just"/>
            <a:r>
              <a:rPr lang="en-US" sz="2200">
                <a:latin typeface="Aptos"/>
                <a:cs typeface="Helvetica"/>
              </a:rPr>
              <a:t>Atomic consistency, in fair executions in which no messages are lost.</a:t>
            </a:r>
          </a:p>
          <a:p>
            <a:pPr indent="-457200" algn="just"/>
            <a:endParaRPr lang="en-US" sz="2200">
              <a:latin typeface="Aptos"/>
              <a:cs typeface="Helvetica" pitchFamily="2" charset="0"/>
            </a:endParaRPr>
          </a:p>
        </p:txBody>
      </p:sp>
      <p:sp>
        <p:nvSpPr>
          <p:cNvPr id="4" name="Footer Placeholder 3">
            <a:extLst>
              <a:ext uri="{FF2B5EF4-FFF2-40B4-BE49-F238E27FC236}">
                <a16:creationId xmlns:a16="http://schemas.microsoft.com/office/drawing/2014/main" id="{139D01F4-1F2F-A959-B17D-A5C5BF37564A}"/>
              </a:ext>
            </a:extLst>
          </p:cNvPr>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428795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Custom 2">
      <a:dk1>
        <a:srgbClr val="022850"/>
      </a:dk1>
      <a:lt1>
        <a:srgbClr val="FFBE00"/>
      </a:lt1>
      <a:dk2>
        <a:srgbClr val="0046B9"/>
      </a:dk2>
      <a:lt2>
        <a:srgbClr val="FFCC00"/>
      </a:lt2>
      <a:accent1>
        <a:srgbClr val="00C4B2"/>
      </a:accent1>
      <a:accent2>
        <a:srgbClr val="AADA91"/>
      </a:accent2>
      <a:accent3>
        <a:srgbClr val="FFFF3A"/>
      </a:accent3>
      <a:accent4>
        <a:srgbClr val="022850"/>
      </a:accent4>
      <a:accent5>
        <a:srgbClr val="FFBE00"/>
      </a:accent5>
      <a:accent6>
        <a:srgbClr val="F08A00"/>
      </a:accent6>
      <a:hlink>
        <a:srgbClr val="C1022F"/>
      </a:hlink>
      <a:folHlink>
        <a:srgbClr val="48116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8EF9BC2F-9EFD-104F-8E76-F4D01341EFD6}" vid="{E7D301D1-1DD4-4D45-8467-A8D304790232}"/>
    </a:ext>
  </a:extLst>
</a:theme>
</file>

<file path=ppt/theme/theme2.xml><?xml version="1.0" encoding="utf-8"?>
<a:theme xmlns:a="http://schemas.openxmlformats.org/drawingml/2006/main" name="1_Office Theme">
  <a:themeElements>
    <a:clrScheme name="Custom 2">
      <a:dk1>
        <a:srgbClr val="022850"/>
      </a:dk1>
      <a:lt1>
        <a:srgbClr val="FFBE00"/>
      </a:lt1>
      <a:dk2>
        <a:srgbClr val="0046B9"/>
      </a:dk2>
      <a:lt2>
        <a:srgbClr val="FFCC00"/>
      </a:lt2>
      <a:accent1>
        <a:srgbClr val="00C4B2"/>
      </a:accent1>
      <a:accent2>
        <a:srgbClr val="AADA91"/>
      </a:accent2>
      <a:accent3>
        <a:srgbClr val="FFFF3A"/>
      </a:accent3>
      <a:accent4>
        <a:srgbClr val="022850"/>
      </a:accent4>
      <a:accent5>
        <a:srgbClr val="FFBE00"/>
      </a:accent5>
      <a:accent6>
        <a:srgbClr val="F08A00"/>
      </a:accent6>
      <a:hlink>
        <a:srgbClr val="C1022F"/>
      </a:hlink>
      <a:folHlink>
        <a:srgbClr val="48116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6" id="{8EF9BC2F-9EFD-104F-8E76-F4D01341EFD6}" vid="{8003F287-F45E-2F45-A99A-079A517B90F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26</Slides>
  <Notes>0</Notes>
  <HiddenSlides>0</HiddenSlide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1_Office Theme</vt:lpstr>
      <vt:lpstr>PowerPoint Presentation</vt:lpstr>
      <vt:lpstr>Background</vt:lpstr>
      <vt:lpstr>Real World Example</vt:lpstr>
      <vt:lpstr>Motivation</vt:lpstr>
      <vt:lpstr>CAP Conjecture</vt:lpstr>
      <vt:lpstr>Types of Networks</vt:lpstr>
      <vt:lpstr>Impossibility Result - Asynchronous Networks</vt:lpstr>
      <vt:lpstr>Impossibility Result – Continued...</vt:lpstr>
      <vt:lpstr>Corollary 1.1</vt:lpstr>
      <vt:lpstr>Corollary 1.1 - Continued</vt:lpstr>
      <vt:lpstr>Corollary 1.1 - Indistinguishable </vt:lpstr>
      <vt:lpstr>`In all Fair Execution` - Recap </vt:lpstr>
      <vt:lpstr>Asynchronous Model - Solutions</vt:lpstr>
      <vt:lpstr>Revamp – Partially Synchronous Model</vt:lpstr>
      <vt:lpstr>Global Stabilization Time</vt:lpstr>
      <vt:lpstr>Analogy for GST</vt:lpstr>
      <vt:lpstr>Revamp – Partially Synchronous Model – Continued ….</vt:lpstr>
      <vt:lpstr>Revamp – The Impossibility Result</vt:lpstr>
      <vt:lpstr>Revamp – The Impossibility Result – Continued...</vt:lpstr>
      <vt:lpstr>Revamp – The Impossibility Result – Continued...</vt:lpstr>
      <vt:lpstr>The Compromise – Solution to Partially Synchronous Model</vt:lpstr>
      <vt:lpstr>Solution - Weaker Consistency Conditions</vt:lpstr>
      <vt:lpstr>Solution - Weaker Consistency Conditions – Continued ….</vt:lpstr>
      <vt:lpstr>Solution - Weaker Consistency Conditions – Continued ….</vt:lpstr>
      <vt:lpstr>Solution - Weaker Consistency Conditions – Continued ….</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Sudarsan Srivathsun</dc:creator>
  <cp:keywords/>
  <dc:description/>
  <cp:revision>3</cp:revision>
  <dcterms:created xsi:type="dcterms:W3CDTF">2025-10-21T03:00:38Z</dcterms:created>
  <dcterms:modified xsi:type="dcterms:W3CDTF">2025-10-25T03:40:58Z</dcterms:modified>
  <cp:category/>
</cp:coreProperties>
</file>